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3"/>
  </p:notesMasterIdLst>
  <p:handoutMasterIdLst>
    <p:handoutMasterId r:id="rId24"/>
  </p:handoutMasterIdLst>
  <p:sldIdLst>
    <p:sldId id="256" r:id="rId2"/>
    <p:sldId id="310" r:id="rId3"/>
    <p:sldId id="515" r:id="rId4"/>
    <p:sldId id="516" r:id="rId5"/>
    <p:sldId id="551" r:id="rId6"/>
    <p:sldId id="552" r:id="rId7"/>
    <p:sldId id="518" r:id="rId8"/>
    <p:sldId id="562" r:id="rId9"/>
    <p:sldId id="521" r:id="rId10"/>
    <p:sldId id="553" r:id="rId11"/>
    <p:sldId id="554" r:id="rId12"/>
    <p:sldId id="563" r:id="rId13"/>
    <p:sldId id="526" r:id="rId14"/>
    <p:sldId id="556" r:id="rId15"/>
    <p:sldId id="557" r:id="rId16"/>
    <p:sldId id="564" r:id="rId17"/>
    <p:sldId id="559" r:id="rId18"/>
    <p:sldId id="560" r:id="rId19"/>
    <p:sldId id="565" r:id="rId20"/>
    <p:sldId id="561" r:id="rId21"/>
    <p:sldId id="485" r:id="rId2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a:srgbClr val="CC0000"/>
    <a:srgbClr val="FFFF99"/>
    <a:srgbClr val="FF0000"/>
    <a:srgbClr val="00CC00"/>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75054" autoAdjust="0"/>
  </p:normalViewPr>
  <p:slideViewPr>
    <p:cSldViewPr>
      <p:cViewPr varScale="1">
        <p:scale>
          <a:sx n="66" d="100"/>
          <a:sy n="66" d="100"/>
        </p:scale>
        <p:origin x="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7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ea typeface="+mn-ea"/>
              </a:defRPr>
            </a:lvl1pPr>
          </a:lstStyle>
          <a:p>
            <a:pPr>
              <a:defRPr/>
            </a:pPr>
            <a:endParaRPr lang="zh-CN" altLang="en-US"/>
          </a:p>
        </p:txBody>
      </p:sp>
      <p:sp>
        <p:nvSpPr>
          <p:cNvPr id="2867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ea typeface="+mn-ea"/>
              </a:defRPr>
            </a:lvl1pPr>
          </a:lstStyle>
          <a:p>
            <a:pPr>
              <a:defRPr/>
            </a:pPr>
            <a:endParaRPr lang="en-US" altLang="zh-CN"/>
          </a:p>
        </p:txBody>
      </p:sp>
      <p:sp>
        <p:nvSpPr>
          <p:cNvPr id="2867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pPr>
              <a:defRPr/>
            </a:pPr>
            <a:fld id="{56050D43-3186-4224-8C22-4CE4ABCB2678}" type="slidenum">
              <a:rPr lang="zh-CN" altLang="en-US"/>
              <a:pPr>
                <a:defRPr/>
              </a:pPr>
              <a:t>‹#›</a:t>
            </a:fld>
            <a:endParaRPr lang="en-US" altLang="zh-CN"/>
          </a:p>
        </p:txBody>
      </p:sp>
      <p:sp>
        <p:nvSpPr>
          <p:cNvPr id="6" name="日期占位符 5"/>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ea typeface="宋体" pitchFamily="2" charset="-122"/>
              </a:defRPr>
            </a:lvl1pPr>
          </a:lstStyle>
          <a:p>
            <a:pPr>
              <a:defRPr/>
            </a:pPr>
            <a:fld id="{782154A0-52CA-4681-B595-5508668835A7}" type="datetimeFigureOut">
              <a:rPr lang="zh-CN" altLang="en-US"/>
              <a:pPr>
                <a:defRPr/>
              </a:pPr>
              <a:t>2017/11/2</a:t>
            </a:fld>
            <a:endParaRPr lang="zh-CN" altLang="en-US"/>
          </a:p>
        </p:txBody>
      </p:sp>
    </p:spTree>
    <p:extLst>
      <p:ext uri="{BB962C8B-B14F-4D97-AF65-F5344CB8AC3E}">
        <p14:creationId xmlns:p14="http://schemas.microsoft.com/office/powerpoint/2010/main" val="3557516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zh-CN" altLang="en-US"/>
          </a:p>
        </p:txBody>
      </p:sp>
      <p:sp>
        <p:nvSpPr>
          <p:cNvPr id="2560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560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zh-CN"/>
          </a:p>
        </p:txBody>
      </p:sp>
      <p:sp>
        <p:nvSpPr>
          <p:cNvPr id="2560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958BE4AE-C1D7-4544-8791-52D3618F3AE0}" type="slidenum">
              <a:rPr lang="zh-CN" altLang="en-US"/>
              <a:pPr>
                <a:defRPr/>
              </a:pPr>
              <a:t>‹#›</a:t>
            </a:fld>
            <a:endParaRPr lang="en-US" altLang="zh-CN"/>
          </a:p>
        </p:txBody>
      </p:sp>
    </p:spTree>
    <p:extLst>
      <p:ext uri="{BB962C8B-B14F-4D97-AF65-F5344CB8AC3E}">
        <p14:creationId xmlns:p14="http://schemas.microsoft.com/office/powerpoint/2010/main" val="188338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n-ea"/>
                <a:cs typeface="+mn-cs"/>
              </a:rPr>
              <a:t>Good morning, ladies and gentlemen, I am glad to take part in WCNC 2016. My paper titled “</a:t>
            </a:r>
            <a:r>
              <a:rPr lang="en-US" altLang="zh-CN" sz="1200" dirty="0">
                <a:solidFill>
                  <a:srgbClr val="C00000"/>
                </a:solidFill>
                <a:ea typeface="+mn-ea"/>
              </a:rPr>
              <a:t>Massive MIMO Channel Estimation Based on Block Iterative Support Detection</a:t>
            </a:r>
            <a:r>
              <a:rPr lang="en-US" altLang="zh-CN" sz="1200" kern="1200" dirty="0">
                <a:solidFill>
                  <a:schemeClr val="tx1"/>
                </a:solidFill>
                <a:effectLst/>
                <a:latin typeface="Times New Roman" pitchFamily="18" charset="0"/>
                <a:ea typeface="+mn-ea"/>
                <a:cs typeface="+mn-cs"/>
              </a:rPr>
              <a:t>” is a joint work of Dai Linglong</a:t>
            </a:r>
            <a:r>
              <a:rPr lang="zh-CN" altLang="en-US" sz="1200" kern="1200" dirty="0">
                <a:solidFill>
                  <a:schemeClr val="tx1"/>
                </a:solidFill>
                <a:effectLst/>
                <a:latin typeface="Times New Roman" pitchFamily="18" charset="0"/>
                <a:ea typeface="+mn-ea"/>
                <a:cs typeface="+mn-cs"/>
              </a:rPr>
              <a:t>， </a:t>
            </a:r>
            <a:r>
              <a:rPr lang="en-US" altLang="zh-CN" sz="1200" kern="1200" dirty="0">
                <a:solidFill>
                  <a:schemeClr val="tx1"/>
                </a:solidFill>
                <a:effectLst/>
                <a:latin typeface="Times New Roman" pitchFamily="18" charset="0"/>
                <a:ea typeface="+mn-ea"/>
                <a:cs typeface="+mn-cs"/>
              </a:rPr>
              <a:t>Gao Zhen</a:t>
            </a:r>
            <a:r>
              <a:rPr lang="en-US" altLang="zh-CN" sz="1200" kern="1200" baseline="0" dirty="0">
                <a:solidFill>
                  <a:schemeClr val="tx1"/>
                </a:solidFill>
                <a:effectLst/>
                <a:latin typeface="Times New Roman" pitchFamily="18" charset="0"/>
                <a:ea typeface="+mn-ea"/>
                <a:cs typeface="+mn-cs"/>
              </a:rPr>
              <a:t> and Wang </a:t>
            </a:r>
            <a:r>
              <a:rPr lang="en-US" altLang="zh-CN" sz="1200" kern="1200" baseline="0" dirty="0" err="1">
                <a:solidFill>
                  <a:schemeClr val="tx1"/>
                </a:solidFill>
                <a:effectLst/>
                <a:latin typeface="Times New Roman" pitchFamily="18" charset="0"/>
                <a:ea typeface="+mn-ea"/>
                <a:cs typeface="+mn-cs"/>
              </a:rPr>
              <a:t>Zhaocheng</a:t>
            </a:r>
            <a:r>
              <a:rPr lang="en-US" altLang="zh-CN" sz="1200" kern="1200" dirty="0">
                <a:solidFill>
                  <a:schemeClr val="tx1"/>
                </a:solidFill>
                <a:effectLst/>
                <a:latin typeface="Times New Roman" pitchFamily="18" charset="0"/>
                <a:ea typeface="+mn-ea"/>
                <a:cs typeface="+mn-cs"/>
              </a:rPr>
              <a:t> from Tsinghua University, Beijing, China. </a:t>
            </a:r>
            <a:r>
              <a:rPr lang="zh-CN" altLang="en-US" sz="1200" kern="1200" baseline="0" dirty="0">
                <a:solidFill>
                  <a:schemeClr val="tx1"/>
                </a:solidFill>
                <a:effectLst/>
                <a:latin typeface="Times New Roman" pitchFamily="18" charset="0"/>
                <a:ea typeface="+mn-ea"/>
                <a:cs typeface="+mn-cs"/>
              </a:rPr>
              <a:t> </a:t>
            </a:r>
            <a:r>
              <a:rPr lang="en-US" altLang="zh-CN" sz="1200" kern="1200" baseline="0" dirty="0">
                <a:solidFill>
                  <a:schemeClr val="tx1"/>
                </a:solidFill>
                <a:effectLst/>
                <a:latin typeface="Times New Roman" pitchFamily="18" charset="0"/>
                <a:ea typeface="+mn-ea"/>
                <a:cs typeface="+mn-cs"/>
              </a:rPr>
              <a:t>And Shi Yi</a:t>
            </a:r>
            <a:r>
              <a:rPr lang="zh-CN" altLang="en-US" sz="1200" kern="1200" baseline="0" dirty="0">
                <a:solidFill>
                  <a:schemeClr val="tx1"/>
                </a:solidFill>
                <a:effectLst/>
                <a:latin typeface="Times New Roman" pitchFamily="18" charset="0"/>
                <a:ea typeface="+mn-ea"/>
                <a:cs typeface="+mn-cs"/>
              </a:rPr>
              <a:t> </a:t>
            </a:r>
            <a:r>
              <a:rPr lang="en-US" altLang="zh-CN" sz="1200" kern="1200" baseline="0" dirty="0">
                <a:solidFill>
                  <a:schemeClr val="tx1"/>
                </a:solidFill>
                <a:effectLst/>
                <a:latin typeface="Times New Roman" pitchFamily="18" charset="0"/>
                <a:ea typeface="+mn-ea"/>
                <a:cs typeface="+mn-cs"/>
              </a:rPr>
              <a:t>from Huawei technologies.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a:solidFill>
                  <a:schemeClr val="tx1"/>
                </a:solidFill>
                <a:effectLst/>
                <a:latin typeface="Times New Roman" pitchFamily="18" charset="0"/>
                <a:ea typeface="+mn-ea"/>
                <a:cs typeface="+mn-cs"/>
              </a:rPr>
              <a:t>Since the pilot overhead for massive MIMO channel estimation becomes overwhelming, we propose the block iterative support detection algorithm to achieve pilot overhead reduction.</a:t>
            </a:r>
            <a:endParaRPr lang="zh-CN" altLang="zh-CN" sz="1200" kern="1200" dirty="0">
              <a:solidFill>
                <a:schemeClr val="tx1"/>
              </a:solidFill>
              <a:effectLst/>
              <a:latin typeface="Times New Roman" pitchFamily="18" charset="0"/>
              <a:ea typeface="+mn-ea"/>
              <a:cs typeface="+mn-cs"/>
            </a:endParaRPr>
          </a:p>
        </p:txBody>
      </p:sp>
      <p:sp>
        <p:nvSpPr>
          <p:cNvPr id="4" name="灯片编号占位符 3"/>
          <p:cNvSpPr>
            <a:spLocks noGrp="1"/>
          </p:cNvSpPr>
          <p:nvPr>
            <p:ph type="sldNum" sz="quarter" idx="10"/>
          </p:nvPr>
        </p:nvSpPr>
        <p:spPr/>
        <p:txBody>
          <a:bodyPr/>
          <a:lstStyle/>
          <a:p>
            <a:pPr>
              <a:defRPr/>
            </a:pPr>
            <a:fld id="{958BE4AE-C1D7-4544-8791-52D3618F3AE0}" type="slidenum">
              <a:rPr lang="zh-CN" altLang="en-US" smtClean="0"/>
              <a:pPr>
                <a:defRPr/>
              </a:pPr>
              <a:t>1</a:t>
            </a:fld>
            <a:endParaRPr lang="en-US" altLang="zh-CN"/>
          </a:p>
        </p:txBody>
      </p:sp>
    </p:spTree>
    <p:extLst>
      <p:ext uri="{BB962C8B-B14F-4D97-AF65-F5344CB8AC3E}">
        <p14:creationId xmlns:p14="http://schemas.microsoft.com/office/powerpoint/2010/main" val="50970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Note that all</a:t>
            </a:r>
            <a:r>
              <a:rPr lang="en-US" altLang="zh-CN" baseline="0" dirty="0"/>
              <a:t> the CIR share a common support since different CIRs associated with different antennas have similar path arrival times. </a:t>
            </a:r>
          </a:p>
          <a:p>
            <a:r>
              <a:rPr lang="en-US" altLang="zh-CN" baseline="0" dirty="0"/>
              <a:t>Thus, as shown in the Figure,  we can group the elements of </a:t>
            </a:r>
            <a:r>
              <a:rPr lang="en-US" altLang="zh-CN" baseline="0" dirty="0" err="1"/>
              <a:t>h_i</a:t>
            </a:r>
            <a:r>
              <a:rPr lang="en-US" altLang="zh-CN" baseline="0" dirty="0"/>
              <a:t> with the same indexes into non-zero blocks and zero blocks to generate the block-sparse equivalent CIR g</a:t>
            </a:r>
          </a:p>
          <a:p>
            <a:r>
              <a:rPr lang="en-US" altLang="zh-CN" baseline="0" dirty="0"/>
              <a:t>Accordingly, the system model also changed as y\omega equals to \theta times g plus n\omega.</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Then we propose the block iterative</a:t>
            </a:r>
            <a:r>
              <a:rPr lang="en-US" altLang="zh-CN" baseline="0" dirty="0"/>
              <a:t> support detection algorithm to solve this underdetermined problem.</a:t>
            </a:r>
          </a:p>
          <a:p>
            <a:r>
              <a:rPr lang="en-US" altLang="zh-CN" baseline="0" dirty="0"/>
              <a:t>The support detection is based on the sparsity level-independent threshold in step 8. This threshold is dependent on the first significant jump rule. </a:t>
            </a:r>
          </a:p>
          <a:p>
            <a:r>
              <a:rPr lang="en-US" altLang="zh-CN" dirty="0"/>
              <a:t>Compared with the classical ISD algorithm, the key difference of block-ISD is the consideration of the block sparsity g in step 9.</a:t>
            </a:r>
          </a:p>
          <a:p>
            <a:r>
              <a:rPr lang="en-US" altLang="zh-CN" dirty="0"/>
              <a:t>For a certain non-zero block of g, continuous $</a:t>
            </a:r>
            <a:r>
              <a:rPr lang="en-US" altLang="zh-CN" dirty="0" err="1"/>
              <a:t>N_t</a:t>
            </a:r>
            <a:r>
              <a:rPr lang="en-US" altLang="zh-CN" dirty="0"/>
              <a:t>$ elements of this block are supposed to be non-zeros. However, the</a:t>
            </a:r>
            <a:r>
              <a:rPr lang="en-US" altLang="zh-CN" baseline="0" dirty="0"/>
              <a:t> </a:t>
            </a:r>
            <a:r>
              <a:rPr lang="en-US" altLang="zh-CN" dirty="0"/>
              <a:t>support</a:t>
            </a:r>
            <a:r>
              <a:rPr lang="en-US" altLang="zh-CN" baseline="0" dirty="0"/>
              <a:t> detection of some elements</a:t>
            </a:r>
            <a:r>
              <a:rPr lang="en-US" altLang="zh-CN" dirty="0"/>
              <a:t> may be incorrect due to the impact of noise. however, we can fix</a:t>
            </a:r>
            <a:r>
              <a:rPr lang="en-US" altLang="zh-CN" baseline="0" dirty="0"/>
              <a:t> this support detection error</a:t>
            </a:r>
            <a:r>
              <a:rPr lang="en-US" altLang="zh-CN" dirty="0"/>
              <a:t>.</a:t>
            </a:r>
            <a:r>
              <a:rPr lang="en-US" altLang="zh-CN" baseline="0" dirty="0"/>
              <a:t> </a:t>
            </a:r>
            <a:r>
              <a:rPr lang="en-US" altLang="zh-CN" dirty="0"/>
              <a:t>Only when more than half of elements</a:t>
            </a:r>
            <a:r>
              <a:rPr lang="en-US" altLang="zh-CN" baseline="0" dirty="0"/>
              <a:t> in a block is detected as non-zeros, we will update this block as a non-zero block.  </a:t>
            </a:r>
            <a:r>
              <a:rPr lang="en-US" altLang="zh-CN" dirty="0"/>
              <a:t>This mechanism is expected to increase the robustness of the support detection and thus improve the channel estimation performance.</a:t>
            </a:r>
          </a:p>
          <a:p>
            <a:r>
              <a:rPr lang="en-US" altLang="zh-CN" dirty="0"/>
              <a:t>This will be verified by simulation results.</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paper,</a:t>
            </a:r>
            <a:r>
              <a:rPr lang="en-US" altLang="zh-CN" baseline="0" dirty="0"/>
              <a:t> we also provide performance analysis.</a:t>
            </a:r>
            <a:endParaRPr lang="zh-CN" altLang="en-US" dirty="0"/>
          </a:p>
        </p:txBody>
      </p:sp>
      <p:sp>
        <p:nvSpPr>
          <p:cNvPr id="4" name="灯片编号占位符 3"/>
          <p:cNvSpPr>
            <a:spLocks noGrp="1"/>
          </p:cNvSpPr>
          <p:nvPr>
            <p:ph type="sldNum" sz="quarter" idx="10"/>
          </p:nvPr>
        </p:nvSpPr>
        <p:spPr/>
        <p:txBody>
          <a:bodyPr/>
          <a:lstStyle/>
          <a:p>
            <a:pPr>
              <a:defRPr/>
            </a:pPr>
            <a:fld id="{958BE4AE-C1D7-4544-8791-52D3618F3AE0}" type="slidenum">
              <a:rPr lang="zh-CN" altLang="en-US" smtClean="0"/>
              <a:pPr>
                <a:defRPr/>
              </a:pPr>
              <a:t>12</a:t>
            </a:fld>
            <a:endParaRPr lang="en-US" altLang="zh-CN"/>
          </a:p>
        </p:txBody>
      </p:sp>
    </p:spTree>
    <p:extLst>
      <p:ext uri="{BB962C8B-B14F-4D97-AF65-F5344CB8AC3E}">
        <p14:creationId xmlns:p14="http://schemas.microsoft.com/office/powerpoint/2010/main" val="429292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Firstly, we introduce a</a:t>
            </a:r>
            <a:r>
              <a:rPr lang="en-US" altLang="zh-CN" baseline="0" dirty="0"/>
              <a:t> classical indicator of sensing matrix P. The maximal mutual coherence, MMC for short. MMC is defined as the largest normalized absolute inner product between any two columns . In the first equation, Pi and </a:t>
            </a:r>
            <a:r>
              <a:rPr lang="en-US" altLang="zh-CN" baseline="0" dirty="0" err="1"/>
              <a:t>Pj</a:t>
            </a:r>
            <a:r>
              <a:rPr lang="en-US" altLang="zh-CN" baseline="0" dirty="0"/>
              <a:t> is the </a:t>
            </a:r>
            <a:r>
              <a:rPr lang="en-US" altLang="zh-CN" sz="1200" b="0" i="0" kern="1200" dirty="0" err="1">
                <a:solidFill>
                  <a:schemeClr val="tx1"/>
                </a:solidFill>
                <a:effectLst/>
                <a:latin typeface="Times New Roman" pitchFamily="18" charset="0"/>
                <a:ea typeface="+mn-ea"/>
                <a:cs typeface="+mn-cs"/>
              </a:rPr>
              <a:t>i-th</a:t>
            </a:r>
            <a:r>
              <a:rPr lang="en-US" altLang="zh-CN" sz="1200" b="0" i="0" kern="1200" dirty="0">
                <a:solidFill>
                  <a:schemeClr val="tx1"/>
                </a:solidFill>
                <a:effectLst/>
                <a:latin typeface="Times New Roman" pitchFamily="18" charset="0"/>
                <a:ea typeface="+mn-ea"/>
                <a:cs typeface="+mn-cs"/>
              </a:rPr>
              <a:t> and j-</a:t>
            </a:r>
            <a:r>
              <a:rPr lang="en-US" altLang="zh-CN" sz="1200" b="0" i="0" kern="1200" dirty="0" err="1">
                <a:solidFill>
                  <a:schemeClr val="tx1"/>
                </a:solidFill>
                <a:effectLst/>
                <a:latin typeface="Times New Roman" pitchFamily="18" charset="0"/>
                <a:ea typeface="+mn-ea"/>
                <a:cs typeface="+mn-cs"/>
              </a:rPr>
              <a:t>th</a:t>
            </a:r>
            <a:r>
              <a:rPr lang="en-US" altLang="zh-CN" sz="1200" b="0" i="0" kern="1200" dirty="0">
                <a:solidFill>
                  <a:schemeClr val="tx1"/>
                </a:solidFill>
                <a:effectLst/>
                <a:latin typeface="Times New Roman" pitchFamily="18" charset="0"/>
                <a:ea typeface="+mn-ea"/>
                <a:cs typeface="+mn-cs"/>
              </a:rPr>
              <a:t> column of P,.</a:t>
            </a:r>
            <a:r>
              <a:rPr lang="en-US" altLang="zh-CN" sz="1200" b="0" i="0" kern="1200" baseline="0" dirty="0">
                <a:solidFill>
                  <a:schemeClr val="tx1"/>
                </a:solidFill>
                <a:effectLst/>
                <a:latin typeface="Times New Roman" pitchFamily="18" charset="0"/>
                <a:ea typeface="+mn-ea"/>
                <a:cs typeface="+mn-cs"/>
              </a:rPr>
              <a:t> respectively.</a:t>
            </a:r>
          </a:p>
          <a:p>
            <a:r>
              <a:rPr lang="en-US" altLang="zh-CN" sz="1200" b="0" i="0" kern="1200" baseline="0" dirty="0">
                <a:solidFill>
                  <a:schemeClr val="tx1"/>
                </a:solidFill>
                <a:effectLst/>
                <a:latin typeface="Times New Roman" pitchFamily="18" charset="0"/>
                <a:ea typeface="+mn-ea"/>
                <a:cs typeface="+mn-cs"/>
              </a:rPr>
              <a:t>As shown in the second equation, smaller MMC of the sensing matrix P ensures reliable channel estimation performance.</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Since</a:t>
            </a:r>
            <a:r>
              <a:rPr lang="en-US" altLang="zh-CN" baseline="0" dirty="0"/>
              <a:t> the sensing matrix P is generated as this equation. The MMC is dependent on the pilot sequence.</a:t>
            </a:r>
          </a:p>
          <a:p>
            <a:r>
              <a:rPr lang="en-US" altLang="zh-CN" baseline="0" dirty="0"/>
              <a:t>We propose the unit norm pilot pattern. The elements …</a:t>
            </a:r>
          </a:p>
          <a:p>
            <a:r>
              <a:rPr lang="en-US" altLang="zh-CN" baseline="0" dirty="0"/>
              <a:t>Then the MMC can be expressed as . Where </a:t>
            </a:r>
            <a:r>
              <a:rPr lang="en-US" altLang="zh-CN" baseline="0" dirty="0" err="1"/>
              <a:t>i,j</a:t>
            </a:r>
            <a:r>
              <a:rPr lang="en-US" altLang="zh-CN" baseline="0" dirty="0"/>
              <a:t> is larger than 1 smaller than  </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Then,</a:t>
            </a:r>
            <a:r>
              <a:rPr lang="en-US" altLang="zh-CN" baseline="0" dirty="0"/>
              <a:t> we </a:t>
            </a:r>
            <a:r>
              <a:rPr lang="en-US" altLang="zh-CN" baseline="0" dirty="0" err="1"/>
              <a:t>considere</a:t>
            </a:r>
            <a:r>
              <a:rPr lang="en-US" altLang="zh-CN" baseline="0" dirty="0"/>
              <a:t> three cases, for the first case,   the MMC can be simplified as </a:t>
            </a:r>
          </a:p>
          <a:p>
            <a:r>
              <a:rPr lang="en-US" altLang="zh-CN" baseline="0" dirty="0"/>
              <a:t>Then expectation of MMC is  zero, since </a:t>
            </a:r>
            <a:r>
              <a:rPr lang="en-US" altLang="zh-CN" baseline="0" dirty="0" err="1"/>
              <a:t>mk</a:t>
            </a:r>
            <a:r>
              <a:rPr lang="en-US" altLang="zh-CN" baseline="0" dirty="0"/>
              <a:t> over N follows the uniform distribution.</a:t>
            </a:r>
          </a:p>
          <a:p>
            <a:r>
              <a:rPr lang="en-US" altLang="zh-CN" dirty="0"/>
              <a:t>Theta</a:t>
            </a:r>
            <a:r>
              <a:rPr lang="en-US" altLang="zh-CN" baseline="0" dirty="0"/>
              <a:t> </a:t>
            </a:r>
            <a:r>
              <a:rPr lang="en-US" altLang="zh-CN" baseline="0" dirty="0" err="1"/>
              <a:t>I,k</a:t>
            </a:r>
            <a:r>
              <a:rPr lang="en-US" altLang="zh-CN" baseline="0" dirty="0"/>
              <a:t> and theta </a:t>
            </a:r>
            <a:r>
              <a:rPr lang="en-US" altLang="zh-CN" baseline="0" dirty="0" err="1"/>
              <a:t>jk</a:t>
            </a:r>
            <a:r>
              <a:rPr lang="en-US" altLang="zh-CN" baseline="0" dirty="0"/>
              <a:t> are the phase of pilots element </a:t>
            </a:r>
            <a:r>
              <a:rPr lang="en-US" altLang="zh-CN" baseline="0" dirty="0" err="1"/>
              <a:t>cik</a:t>
            </a:r>
            <a:r>
              <a:rPr lang="en-US" altLang="zh-CN" baseline="0" dirty="0"/>
              <a:t> and </a:t>
            </a:r>
            <a:r>
              <a:rPr lang="en-US" altLang="zh-CN" baseline="0" dirty="0" err="1"/>
              <a:t>cjk</a:t>
            </a:r>
            <a:r>
              <a:rPr lang="en-US" altLang="zh-CN" baseline="0" dirty="0"/>
              <a:t>.</a:t>
            </a:r>
          </a:p>
          <a:p>
            <a:r>
              <a:rPr lang="en-US" altLang="zh-CN" dirty="0"/>
              <a:t>To sum up,</a:t>
            </a:r>
            <a:r>
              <a:rPr lang="en-US" altLang="zh-CN" baseline="0" dirty="0"/>
              <a:t> the proposed pilot pattern results in a small MMC, which ensures reliable channel </a:t>
            </a:r>
            <a:r>
              <a:rPr lang="en-US" altLang="zh-CN" baseline="0"/>
              <a:t>estimation performance.</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let’s see the simulation results.</a:t>
            </a:r>
            <a:endParaRPr lang="zh-CN" altLang="en-US" dirty="0"/>
          </a:p>
        </p:txBody>
      </p:sp>
      <p:sp>
        <p:nvSpPr>
          <p:cNvPr id="4" name="灯片编号占位符 3"/>
          <p:cNvSpPr>
            <a:spLocks noGrp="1"/>
          </p:cNvSpPr>
          <p:nvPr>
            <p:ph type="sldNum" sz="quarter" idx="10"/>
          </p:nvPr>
        </p:nvSpPr>
        <p:spPr/>
        <p:txBody>
          <a:bodyPr/>
          <a:lstStyle/>
          <a:p>
            <a:pPr>
              <a:defRPr/>
            </a:pPr>
            <a:fld id="{958BE4AE-C1D7-4544-8791-52D3618F3AE0}" type="slidenum">
              <a:rPr lang="zh-CN" altLang="en-US" smtClean="0"/>
              <a:pPr>
                <a:defRPr/>
              </a:pPr>
              <a:t>16</a:t>
            </a:fld>
            <a:endParaRPr lang="en-US" altLang="zh-CN"/>
          </a:p>
        </p:txBody>
      </p:sp>
    </p:spTree>
    <p:extLst>
      <p:ext uri="{BB962C8B-B14F-4D97-AF65-F5344CB8AC3E}">
        <p14:creationId xmlns:p14="http://schemas.microsoft.com/office/powerpoint/2010/main" val="15131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simulation parameters are set as the left. </a:t>
            </a:r>
            <a:r>
              <a:rPr lang="en-US" altLang="zh-CN" baseline="0" dirty="0"/>
              <a:t> In the figure, the green line denotes the normalized mean square error (NMSE for short) of the proposed block-ISD against signal to noise ratio. </a:t>
            </a:r>
            <a:r>
              <a:rPr lang="en-US" altLang="zh-CN" dirty="0"/>
              <a:t>The magenta line</a:t>
            </a:r>
            <a:r>
              <a:rPr lang="en-US" altLang="zh-CN" baseline="0" dirty="0"/>
              <a:t> denote the NMSE of ISD. </a:t>
            </a:r>
          </a:p>
          <a:p>
            <a:r>
              <a:rPr lang="en-US" altLang="zh-CN" baseline="0" dirty="0"/>
              <a:t>We can observe that block-ISD obviously outperforms ISD when SNR is not very high. This is due to the fact that block-ISD is more capable of fixing the support detection error caused by  noise than ISD when SNR is not very high.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This figure illustrates the performance of the channel reconstruction frequency against the number of pilots $p$ ranging from 300 to 900.</a:t>
            </a:r>
          </a:p>
          <a:p>
            <a:r>
              <a:rPr lang="en-US" altLang="zh-CN" dirty="0"/>
              <a:t>The channel reconstruction frequency is defined as the ratio between the times of reliable channel estimation and the total times of simulation.</a:t>
            </a:r>
          </a:p>
          <a:p>
            <a:r>
              <a:rPr lang="en-US" altLang="zh-CN" dirty="0"/>
              <a:t>It is evident that block-ISD significantly outperforms conventional ISD and BP algorithms.</a:t>
            </a:r>
          </a:p>
          <a:p>
            <a:r>
              <a:rPr lang="en-US" altLang="zh-CN" dirty="0"/>
              <a:t>The number of pilots required for reliable channel estimation for block-ISD</a:t>
            </a:r>
            <a:r>
              <a:rPr lang="en-US" altLang="zh-CN" baseline="0" dirty="0"/>
              <a:t> and ISD are about </a:t>
            </a:r>
            <a:r>
              <a:rPr lang="en-US" altLang="zh-CN" dirty="0"/>
              <a:t>510.</a:t>
            </a:r>
            <a:r>
              <a:rPr lang="en-US" altLang="zh-CN" baseline="0" dirty="0"/>
              <a:t> 580, respectively</a:t>
            </a:r>
            <a:endParaRPr lang="en-US" altLang="zh-CN" dirty="0"/>
          </a:p>
          <a:p>
            <a:r>
              <a:rPr lang="en-US" altLang="zh-CN" dirty="0"/>
              <a:t>Thus block-ISD achieves a reduction of </a:t>
            </a:r>
            <a:r>
              <a:rPr lang="en-US" altLang="zh-CN" baseline="0" dirty="0"/>
              <a:t> 12% </a:t>
            </a:r>
            <a:r>
              <a:rPr lang="en-US" altLang="zh-CN" dirty="0"/>
              <a:t>pilot overhead compared with ISD based channel estimation.  </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Finally, we can draw</a:t>
            </a:r>
            <a:r>
              <a:rPr lang="en-US" altLang="zh-CN" baseline="0" dirty="0"/>
              <a:t> the conclusions.</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n-ea"/>
                <a:cs typeface="+mn-cs"/>
              </a:rPr>
              <a:t>The presentation is divided into five parts. First of all, we will make a brief review of the technical background to see what problems we have. To solve those problems, our proposal is presented in section 2, then we provide some performance analysis in section 3. Simulation results are provided in Section 4 to investigate the performance of the proposed scheme, and the final conclusions are drawn in Section 5. </a:t>
            </a:r>
            <a:endParaRPr lang="zh-CN" altLang="zh-CN" sz="1200" kern="1200" dirty="0">
              <a:solidFill>
                <a:schemeClr val="tx1"/>
              </a:solidFill>
              <a:effectLst/>
              <a:latin typeface="Times New Roman" pitchFamily="18"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958BE4AE-C1D7-4544-8791-52D3618F3AE0}" type="slidenum">
              <a:rPr lang="zh-CN" altLang="en-US" smtClean="0"/>
              <a:pPr>
                <a:defRPr/>
              </a:pPr>
              <a:t>2</a:t>
            </a:fld>
            <a:endParaRPr lang="en-US" altLang="zh-CN"/>
          </a:p>
        </p:txBody>
      </p:sp>
    </p:spTree>
    <p:extLst>
      <p:ext uri="{BB962C8B-B14F-4D97-AF65-F5344CB8AC3E}">
        <p14:creationId xmlns:p14="http://schemas.microsoft.com/office/powerpoint/2010/main" val="52038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5G</a:t>
            </a:r>
            <a:r>
              <a:rPr lang="en-US" altLang="zh-CN" baseline="0" dirty="0"/>
              <a:t> has becomes a hot topic recently. </a:t>
            </a:r>
            <a:r>
              <a:rPr lang="en-US" altLang="zh-CN" dirty="0"/>
              <a:t>International</a:t>
            </a:r>
            <a:r>
              <a:rPr lang="en-US" altLang="zh-CN" baseline="0" dirty="0"/>
              <a:t> telecommunication union recommend that from IMT-Advanced to IMT-2020, the spectrum efficiency, user experienced data rate and peak data rate should be increased by 3 times, 10 times and 20 times, respectively.</a:t>
            </a:r>
            <a:endParaRPr lang="zh-CN" altLang="en-US" dirty="0"/>
          </a:p>
        </p:txBody>
      </p:sp>
      <p:sp>
        <p:nvSpPr>
          <p:cNvPr id="4" name="灯片编号占位符 3"/>
          <p:cNvSpPr>
            <a:spLocks noGrp="1"/>
          </p:cNvSpPr>
          <p:nvPr>
            <p:ph type="sldNum" sz="quarter" idx="10"/>
          </p:nvPr>
        </p:nvSpPr>
        <p:spPr/>
        <p:txBody>
          <a:bodyPr/>
          <a:lstStyle/>
          <a:p>
            <a:pPr>
              <a:defRPr/>
            </a:pPr>
            <a:fld id="{958BE4AE-C1D7-4544-8791-52D3618F3AE0}" type="slidenum">
              <a:rPr lang="zh-CN" altLang="en-US" smtClean="0"/>
              <a:pPr>
                <a:defRPr/>
              </a:pPr>
              <a:t>3</a:t>
            </a:fld>
            <a:endParaRPr lang="en-US" altLang="zh-CN"/>
          </a:p>
        </p:txBody>
      </p:sp>
    </p:spTree>
    <p:extLst>
      <p:ext uri="{BB962C8B-B14F-4D97-AF65-F5344CB8AC3E}">
        <p14:creationId xmlns:p14="http://schemas.microsoft.com/office/powerpoint/2010/main" val="410612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There is a</a:t>
            </a:r>
            <a:r>
              <a:rPr lang="en-US" altLang="zh-CN" baseline="0" dirty="0"/>
              <a:t> consensus about 5G that the system capacity should be increased by 1000times in ten years. There are three ways to achieve this objective. The first way is based on spectrum extension, the second way is to increase the network density. The third way is to increase the spectrum efficiency, where massive MIMO can play an important role.</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So,</a:t>
            </a:r>
            <a:r>
              <a:rPr lang="en-US" altLang="zh-CN" baseline="0" dirty="0"/>
              <a:t> what is massive MIMO? Different from traditional MIMO, massive MIMO use hundred of base station  antennas to simultaneously serve multiple users. </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As we know,</a:t>
            </a:r>
            <a:r>
              <a:rPr lang="en-US" altLang="zh-CN" baseline="0" dirty="0"/>
              <a:t> channel state information (CSI for short) is essential for channel adaptive techniques such as precoding and power allocation.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a:t>In LTE and LTE-Advanced, orthogonal pilots is used for channel estimation. Different channels are distinguished by orthogonal pilots. Thus, the number of pilots is linearly increased with the number of BS antennas. With the greatly increased number of BS antennas in massive MIMO system, pilot will occupy all the </a:t>
            </a:r>
            <a:r>
              <a:rPr lang="en-US" altLang="zh-CN" sz="1200" b="0" i="0" u="none" strike="noStrike" kern="1200" dirty="0">
                <a:solidFill>
                  <a:schemeClr val="tx1"/>
                </a:solidFill>
                <a:effectLst/>
                <a:latin typeface="Times New Roman" pitchFamily="18" charset="0"/>
                <a:ea typeface="+mn-ea"/>
                <a:cs typeface="+mn-cs"/>
              </a:rPr>
              <a:t>time-frequency</a:t>
            </a:r>
            <a:r>
              <a:rPr lang="en-US" altLang="zh-CN" sz="1200" b="0" i="0" kern="1200" dirty="0">
                <a:solidFill>
                  <a:schemeClr val="tx1"/>
                </a:solidFill>
                <a:effectLst/>
                <a:latin typeface="Times New Roman" pitchFamily="18" charset="0"/>
                <a:ea typeface="+mn-ea"/>
                <a:cs typeface="+mn-cs"/>
              </a:rPr>
              <a:t> </a:t>
            </a:r>
            <a:r>
              <a:rPr lang="en-US" altLang="zh-CN" sz="1200" b="0" i="0" u="none" strike="noStrike" kern="1200" dirty="0">
                <a:solidFill>
                  <a:schemeClr val="tx1"/>
                </a:solidFill>
                <a:effectLst/>
                <a:latin typeface="Times New Roman" pitchFamily="18" charset="0"/>
                <a:ea typeface="+mn-ea"/>
                <a:cs typeface="+mn-cs"/>
              </a:rPr>
              <a:t>resource.</a:t>
            </a:r>
            <a:endParaRPr lang="en-US" altLang="zh-CN" sz="1200" b="0" i="0" kern="1200" dirty="0">
              <a:solidFill>
                <a:schemeClr val="tx1"/>
              </a:solidFill>
              <a:effectLst/>
              <a:latin typeface="Times New Roman" pitchFamily="18" charset="0"/>
              <a:ea typeface="+mn-ea"/>
              <a:cs typeface="+mn-cs"/>
            </a:endParaRP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Compressive sensing</a:t>
            </a:r>
            <a:r>
              <a:rPr lang="en-US" altLang="zh-CN" baseline="0" dirty="0"/>
              <a:t> provide a promising way to reduce pilot overhead by taking channel sparsity into account.</a:t>
            </a:r>
          </a:p>
          <a:p>
            <a:r>
              <a:rPr lang="en-US" altLang="zh-CN" dirty="0"/>
              <a:t>As shown</a:t>
            </a:r>
            <a:r>
              <a:rPr lang="en-US" altLang="zh-CN" baseline="0" dirty="0"/>
              <a:t> in the left figure, c</a:t>
            </a:r>
            <a:r>
              <a:rPr lang="en-US" altLang="zh-CN" dirty="0"/>
              <a:t>ompressive sensing (CS for short)</a:t>
            </a:r>
            <a:r>
              <a:rPr lang="en-US" altLang="zh-CN" baseline="0" dirty="0"/>
              <a:t>  is a new signal processing theory that can recover high-dimensional sparse signals </a:t>
            </a:r>
            <a:r>
              <a:rPr lang="en-US" altLang="zh-CN" b="1" baseline="0" dirty="0"/>
              <a:t>s</a:t>
            </a:r>
            <a:r>
              <a:rPr lang="en-US" altLang="zh-CN" baseline="0" dirty="0"/>
              <a:t> from low-dimensional measurements </a:t>
            </a:r>
            <a:r>
              <a:rPr lang="en-US" altLang="zh-CN" b="1" baseline="0" dirty="0"/>
              <a:t>y</a:t>
            </a:r>
            <a:r>
              <a:rPr lang="en-US" altLang="zh-CN" baseline="0" dirty="0"/>
              <a:t> with an overwhelming probability.</a:t>
            </a:r>
          </a:p>
          <a:p>
            <a:r>
              <a:rPr lang="en-US" altLang="zh-CN" baseline="0" dirty="0"/>
              <a:t>On the other hand, </a:t>
            </a:r>
            <a:r>
              <a:rPr lang="en-US" altLang="zh-CN" dirty="0"/>
              <a:t>As shown</a:t>
            </a:r>
            <a:r>
              <a:rPr lang="en-US" altLang="zh-CN" baseline="0" dirty="0"/>
              <a:t> in the right figure, the channel impulse response (CIR for short) is sparse due to the limited number of significant paths.</a:t>
            </a:r>
          </a:p>
          <a:p>
            <a:r>
              <a:rPr lang="en-US" altLang="zh-CN" baseline="0" dirty="0"/>
              <a:t>However, conventional CS-based channel estimation schemes usually assume prior knowledge of the channel sparsity level.</a:t>
            </a: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paper, we propose the block</a:t>
            </a:r>
            <a:r>
              <a:rPr lang="en-US" altLang="zh-CN" baseline="0" dirty="0"/>
              <a:t> iterative support detection based channel estimation scheme. </a:t>
            </a:r>
            <a:endParaRPr lang="zh-CN" altLang="en-US" dirty="0"/>
          </a:p>
        </p:txBody>
      </p:sp>
      <p:sp>
        <p:nvSpPr>
          <p:cNvPr id="4" name="灯片编号占位符 3"/>
          <p:cNvSpPr>
            <a:spLocks noGrp="1"/>
          </p:cNvSpPr>
          <p:nvPr>
            <p:ph type="sldNum" sz="quarter" idx="10"/>
          </p:nvPr>
        </p:nvSpPr>
        <p:spPr/>
        <p:txBody>
          <a:bodyPr/>
          <a:lstStyle/>
          <a:p>
            <a:pPr>
              <a:defRPr/>
            </a:pPr>
            <a:fld id="{958BE4AE-C1D7-4544-8791-52D3618F3AE0}" type="slidenum">
              <a:rPr lang="zh-CN" altLang="en-US" smtClean="0"/>
              <a:pPr>
                <a:defRPr/>
              </a:pPr>
              <a:t>8</a:t>
            </a:fld>
            <a:endParaRPr lang="en-US" altLang="zh-CN"/>
          </a:p>
        </p:txBody>
      </p:sp>
    </p:spTree>
    <p:extLst>
      <p:ext uri="{BB962C8B-B14F-4D97-AF65-F5344CB8AC3E}">
        <p14:creationId xmlns:p14="http://schemas.microsoft.com/office/powerpoint/2010/main" val="275153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18435"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altLang="zh-CN" dirty="0"/>
                  <a:t>Let’s see the system model. y\omega</a:t>
                </a:r>
                <a:r>
                  <a:rPr lang="en-US" altLang="zh-CN" baseline="0" dirty="0"/>
                  <a:t> is the received pilot at users, where \omega is the set of subcarrier index assigned to pilot. Ci is a diagonal matrix…FL is a sub matrix of the DFT matrix. hi is the CIR</a:t>
                </a:r>
              </a:p>
              <a:p>
                <a:r>
                  <a:rPr lang="en-US" altLang="zh-CN" baseline="0" dirty="0"/>
                  <a:t>FL times h ,we get a frequency-domain channel vector. Then ,it is multiplied by  the frequency-domain pilots. n\omega is the noise vector.</a:t>
                </a:r>
              </a:p>
              <a:p>
                <a:r>
                  <a:rPr lang="en-US" altLang="zh-CN" baseline="0" dirty="0"/>
                  <a:t>Then, we rewrite the left equation as matrix multiplication like the right equation.</a:t>
                </a:r>
              </a:p>
              <a:p>
                <a:r>
                  <a:rPr lang="en-US" altLang="zh-CN" baseline="0" dirty="0"/>
                  <a:t> h is</a:t>
                </a:r>
                <a:r>
                  <a:rPr lang="zh-CN" altLang="en-US" baseline="0" dirty="0"/>
                  <a:t> </a:t>
                </a:r>
                <a:r>
                  <a:rPr lang="en-US" altLang="zh-CN" baseline="0" dirty="0"/>
                  <a:t>a larger vector consisting of NT CIRs associated with </a:t>
                </a:r>
                <a14:m>
                  <m:oMath xmlns:m="http://schemas.openxmlformats.org/officeDocument/2006/math">
                    <m:sSub>
                      <m:sSubPr>
                        <m:ctrlPr>
                          <a:rPr lang="zh-CN" altLang="en-US" sz="1200" i="1" kern="1200" smtClean="0">
                            <a:solidFill>
                              <a:schemeClr val="tx1"/>
                            </a:solidFill>
                            <a:latin typeface="Cambria Math" panose="02040503050406030204" pitchFamily="18" charset="0"/>
                            <a:ea typeface="+mn-ea"/>
                            <a:cs typeface="+mn-cs"/>
                          </a:rPr>
                        </m:ctrlPr>
                      </m:sSubPr>
                      <m:e>
                        <m:r>
                          <a:rPr lang="zh-CN" altLang="en-US" sz="1200" i="1" kern="1200">
                            <a:solidFill>
                              <a:schemeClr val="tx1"/>
                            </a:solidFill>
                            <a:latin typeface="Cambria Math" panose="02040503050406030204" pitchFamily="18" charset="0"/>
                            <a:ea typeface="+mn-ea"/>
                            <a:cs typeface="+mn-cs"/>
                          </a:rPr>
                          <m:t>𝑁</m:t>
                        </m:r>
                      </m:e>
                      <m:sub>
                        <m:r>
                          <a:rPr lang="zh-CN" altLang="en-US" sz="1200" i="1" kern="1200">
                            <a:solidFill>
                              <a:schemeClr val="tx1"/>
                            </a:solidFill>
                            <a:latin typeface="Cambria Math" panose="02040503050406030204" pitchFamily="18" charset="0"/>
                            <a:ea typeface="+mn-ea"/>
                            <a:cs typeface="+mn-cs"/>
                          </a:rPr>
                          <m:t>𝑇</m:t>
                        </m:r>
                      </m:sub>
                    </m:sSub>
                  </m:oMath>
                </a14:m>
                <a:r>
                  <a:rPr lang="en-US" altLang="zh-CN" baseline="0" dirty="0"/>
                  <a:t> BS antennas.</a:t>
                </a:r>
              </a:p>
              <a:p>
                <a:r>
                  <a:rPr lang="en-US" altLang="zh-CN" baseline="0" dirty="0"/>
                  <a:t>Then, the channel estimation problem is transferred as an underdetermined problem. Where y\omega is the low-dimension measurements and h is the high-dimension sparse vector.</a:t>
                </a:r>
              </a:p>
            </p:txBody>
          </p:sp>
        </mc:Choice>
        <mc:Fallback xmlns="">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Let’s see the system model. y\omega</a:t>
                </a:r>
                <a:r>
                  <a:rPr lang="en-US" altLang="zh-CN" baseline="0" dirty="0"/>
                  <a:t> is the received pilot at users, where \omega is the set of subcarrier index assigned to pilot. Ci is a diagonal matrix…FL is a sub matrix of the DFT matrix. H is the CIR</a:t>
                </a:r>
              </a:p>
              <a:p>
                <a:r>
                  <a:rPr lang="en-US" altLang="zh-CN" baseline="0" dirty="0"/>
                  <a:t>FL times h ,we get a frequency-domain channel vector. Then ,it is multiplied by  the frequency-domain pilots. n\omega is the noise vector.</a:t>
                </a:r>
              </a:p>
              <a:p>
                <a:r>
                  <a:rPr lang="en-US" altLang="zh-CN" baseline="0" dirty="0"/>
                  <a:t>Then, we rewrite the left equation as matrix multiplication like the right equation. h is</a:t>
                </a:r>
                <a:r>
                  <a:rPr lang="zh-CN" altLang="en-US" baseline="0" dirty="0"/>
                  <a:t> </a:t>
                </a:r>
                <a:r>
                  <a:rPr lang="en-US" altLang="zh-CN" baseline="0" dirty="0"/>
                  <a:t>a larger vector consisting of M CIR associated with </a:t>
                </a:r>
                <a:r>
                  <a:rPr lang="zh-CN" altLang="en-US" sz="1200" i="0" kern="1200">
                    <a:solidFill>
                      <a:schemeClr val="tx1"/>
                    </a:solidFill>
                    <a:latin typeface="Times New Roman" pitchFamily="18" charset="0"/>
                    <a:ea typeface="+mn-ea"/>
                    <a:cs typeface="+mn-cs"/>
                  </a:rPr>
                  <a:t>𝑁_𝑇</a:t>
                </a:r>
                <a:r>
                  <a:rPr lang="en-US" altLang="zh-CN" baseline="0" dirty="0"/>
                  <a:t> BS antennas.</a:t>
                </a:r>
              </a:p>
              <a:p>
                <a:r>
                  <a:rPr lang="en-US" altLang="zh-CN" baseline="0" dirty="0"/>
                  <a:t>Then, the channel estimation problem is transferred as a underdetermined problem. Where y\omega is the low-dimension measurements and h is the high-dimension sparse vector.</a:t>
                </a:r>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44035" name="Rectangle 3"/>
          <p:cNvSpPr>
            <a:spLocks noGrp="1" noChangeArrowheads="1"/>
          </p:cNvSpPr>
          <p:nvPr>
            <p:ph type="subTitle" idx="1"/>
          </p:nvPr>
        </p:nvSpPr>
        <p:spPr>
          <a:xfrm>
            <a:off x="990600" y="3733800"/>
            <a:ext cx="7391400" cy="1219200"/>
          </a:xfr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extLst>
      <p:ext uri="{BB962C8B-B14F-4D97-AF65-F5344CB8AC3E}">
        <p14:creationId xmlns:p14="http://schemas.microsoft.com/office/powerpoint/2010/main" val="89428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pPr>
              <a:defRPr/>
            </a:pPr>
            <a:fld id="{825A2ADF-4E6A-41B8-8276-4D82F8B47678}" type="slidenum">
              <a:rPr lang="zh-CN" altLang="en-US"/>
              <a:pPr>
                <a:defRPr/>
              </a:pPr>
              <a:t>‹#›</a:t>
            </a:fld>
            <a:endParaRPr lang="en-US" altLang="zh-CN"/>
          </a:p>
        </p:txBody>
      </p:sp>
    </p:spTree>
    <p:extLst>
      <p:ext uri="{BB962C8B-B14F-4D97-AF65-F5344CB8AC3E}">
        <p14:creationId xmlns:p14="http://schemas.microsoft.com/office/powerpoint/2010/main" val="367104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228600"/>
            <a:ext cx="2190750" cy="5867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52400" y="228600"/>
            <a:ext cx="6419850" cy="5867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pPr>
              <a:defRPr/>
            </a:pPr>
            <a:fld id="{F2A6274C-87DD-4B04-89BC-34191AE1755B}" type="slidenum">
              <a:rPr lang="zh-CN" altLang="en-US"/>
              <a:pPr>
                <a:defRPr/>
              </a:pPr>
              <a:t>‹#›</a:t>
            </a:fld>
            <a:endParaRPr lang="en-US" altLang="zh-CN"/>
          </a:p>
        </p:txBody>
      </p:sp>
    </p:spTree>
    <p:extLst>
      <p:ext uri="{BB962C8B-B14F-4D97-AF65-F5344CB8AC3E}">
        <p14:creationId xmlns:p14="http://schemas.microsoft.com/office/powerpoint/2010/main" val="206464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8763000" cy="685800"/>
          </a:xfrm>
        </p:spPr>
        <p:txBody>
          <a:bodyPr/>
          <a:lstStyle/>
          <a:p>
            <a:r>
              <a:rPr lang="zh-CN" altLang="en-US"/>
              <a:t>单击此处编辑母版标题样式</a:t>
            </a:r>
          </a:p>
        </p:txBody>
      </p:sp>
      <p:sp>
        <p:nvSpPr>
          <p:cNvPr id="3" name="文本占位符 2"/>
          <p:cNvSpPr>
            <a:spLocks noGrp="1"/>
          </p:cNvSpPr>
          <p:nvPr>
            <p:ph type="body" sz="half" idx="1"/>
          </p:nvPr>
        </p:nvSpPr>
        <p:spPr>
          <a:xfrm>
            <a:off x="152400" y="1371600"/>
            <a:ext cx="42672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572000" y="1371600"/>
            <a:ext cx="4267200" cy="228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0" y="3810000"/>
            <a:ext cx="4267200" cy="228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7"/>
          <p:cNvSpPr>
            <a:spLocks noGrp="1" noChangeArrowheads="1"/>
          </p:cNvSpPr>
          <p:nvPr>
            <p:ph type="sldNum" sz="quarter" idx="10"/>
          </p:nvPr>
        </p:nvSpPr>
        <p:spPr>
          <a:ln/>
        </p:spPr>
        <p:txBody>
          <a:bodyPr/>
          <a:lstStyle>
            <a:lvl1pPr>
              <a:defRPr/>
            </a:lvl1pPr>
          </a:lstStyle>
          <a:p>
            <a:pPr>
              <a:defRPr/>
            </a:pPr>
            <a:fld id="{BBB252ED-F3F8-43CD-A3C1-4FD1BEDA798C}" type="slidenum">
              <a:rPr lang="zh-CN" altLang="en-US"/>
              <a:pPr>
                <a:defRPr/>
              </a:pPr>
              <a:t>‹#›</a:t>
            </a:fld>
            <a:endParaRPr lang="en-US" altLang="zh-CN"/>
          </a:p>
        </p:txBody>
      </p:sp>
    </p:spTree>
    <p:extLst>
      <p:ext uri="{BB962C8B-B14F-4D97-AF65-F5344CB8AC3E}">
        <p14:creationId xmlns:p14="http://schemas.microsoft.com/office/powerpoint/2010/main" val="62960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8763000" cy="685800"/>
          </a:xfrm>
        </p:spPr>
        <p:txBody>
          <a:bodyPr/>
          <a:lstStyle/>
          <a:p>
            <a:r>
              <a:rPr lang="zh-CN" altLang="en-US"/>
              <a:t>单击此处编辑母版标题样式</a:t>
            </a:r>
          </a:p>
        </p:txBody>
      </p:sp>
      <p:sp>
        <p:nvSpPr>
          <p:cNvPr id="3" name="文本占位符 2"/>
          <p:cNvSpPr>
            <a:spLocks noGrp="1"/>
          </p:cNvSpPr>
          <p:nvPr>
            <p:ph type="body" sz="half" idx="1"/>
          </p:nvPr>
        </p:nvSpPr>
        <p:spPr>
          <a:xfrm>
            <a:off x="152400" y="1371600"/>
            <a:ext cx="42672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0" y="1371600"/>
            <a:ext cx="42672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sldNum" sz="quarter" idx="10"/>
          </p:nvPr>
        </p:nvSpPr>
        <p:spPr>
          <a:ln/>
        </p:spPr>
        <p:txBody>
          <a:bodyPr/>
          <a:lstStyle>
            <a:lvl1pPr>
              <a:defRPr/>
            </a:lvl1pPr>
          </a:lstStyle>
          <a:p>
            <a:pPr>
              <a:defRPr/>
            </a:pPr>
            <a:fld id="{04E7DAB8-55B6-430F-B727-605835E2339F}" type="slidenum">
              <a:rPr lang="zh-CN" altLang="en-US"/>
              <a:pPr>
                <a:defRPr/>
              </a:pPr>
              <a:t>‹#›</a:t>
            </a:fld>
            <a:endParaRPr lang="en-US" altLang="zh-CN"/>
          </a:p>
        </p:txBody>
      </p:sp>
    </p:spTree>
    <p:extLst>
      <p:ext uri="{BB962C8B-B14F-4D97-AF65-F5344CB8AC3E}">
        <p14:creationId xmlns:p14="http://schemas.microsoft.com/office/powerpoint/2010/main" val="2608889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8763000" cy="685800"/>
          </a:xfrm>
        </p:spPr>
        <p:txBody>
          <a:bodyPr/>
          <a:lstStyle/>
          <a:p>
            <a:r>
              <a:rPr lang="zh-CN" altLang="en-US"/>
              <a:t>单击此处编辑母版标题样式</a:t>
            </a:r>
          </a:p>
        </p:txBody>
      </p:sp>
      <p:sp>
        <p:nvSpPr>
          <p:cNvPr id="3" name="表格占位符 2"/>
          <p:cNvSpPr>
            <a:spLocks noGrp="1"/>
          </p:cNvSpPr>
          <p:nvPr>
            <p:ph type="tbl" idx="1"/>
          </p:nvPr>
        </p:nvSpPr>
        <p:spPr>
          <a:xfrm>
            <a:off x="152400" y="1371600"/>
            <a:ext cx="8686800" cy="4724400"/>
          </a:xfrm>
        </p:spPr>
        <p:txBody>
          <a:bodyPr/>
          <a:lstStyle/>
          <a:p>
            <a:pPr lvl="0"/>
            <a:endParaRPr lang="zh-CN" altLang="en-US" noProof="0"/>
          </a:p>
        </p:txBody>
      </p:sp>
      <p:sp>
        <p:nvSpPr>
          <p:cNvPr id="4" name="Rectangle 7"/>
          <p:cNvSpPr>
            <a:spLocks noGrp="1" noChangeArrowheads="1"/>
          </p:cNvSpPr>
          <p:nvPr>
            <p:ph type="sldNum" sz="quarter" idx="10"/>
          </p:nvPr>
        </p:nvSpPr>
        <p:spPr>
          <a:ln/>
        </p:spPr>
        <p:txBody>
          <a:bodyPr/>
          <a:lstStyle>
            <a:lvl1pPr>
              <a:defRPr/>
            </a:lvl1pPr>
          </a:lstStyle>
          <a:p>
            <a:pPr>
              <a:defRPr/>
            </a:pPr>
            <a:fld id="{5469DBA1-FAE7-42FE-8552-9B1E5618C901}" type="slidenum">
              <a:rPr lang="zh-CN" altLang="en-US"/>
              <a:pPr>
                <a:defRPr/>
              </a:pPr>
              <a:t>‹#›</a:t>
            </a:fld>
            <a:endParaRPr lang="en-US" altLang="zh-CN"/>
          </a:p>
        </p:txBody>
      </p:sp>
    </p:spTree>
    <p:extLst>
      <p:ext uri="{BB962C8B-B14F-4D97-AF65-F5344CB8AC3E}">
        <p14:creationId xmlns:p14="http://schemas.microsoft.com/office/powerpoint/2010/main" val="2988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pPr>
              <a:defRPr/>
            </a:pPr>
            <a:fld id="{2A4AE52E-BF21-4FDF-8F0C-BB3A801EB2A7}" type="slidenum">
              <a:rPr lang="zh-CN" altLang="en-US"/>
              <a:pPr>
                <a:defRPr/>
              </a:pPr>
              <a:t>‹#›</a:t>
            </a:fld>
            <a:endParaRPr lang="en-US" altLang="zh-CN"/>
          </a:p>
        </p:txBody>
      </p:sp>
    </p:spTree>
    <p:extLst>
      <p:ext uri="{BB962C8B-B14F-4D97-AF65-F5344CB8AC3E}">
        <p14:creationId xmlns:p14="http://schemas.microsoft.com/office/powerpoint/2010/main" val="123313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7"/>
          <p:cNvSpPr>
            <a:spLocks noGrp="1" noChangeArrowheads="1"/>
          </p:cNvSpPr>
          <p:nvPr>
            <p:ph type="sldNum" sz="quarter" idx="10"/>
          </p:nvPr>
        </p:nvSpPr>
        <p:spPr>
          <a:ln/>
        </p:spPr>
        <p:txBody>
          <a:bodyPr/>
          <a:lstStyle>
            <a:lvl1pPr>
              <a:defRPr/>
            </a:lvl1pPr>
          </a:lstStyle>
          <a:p>
            <a:pPr>
              <a:defRPr/>
            </a:pPr>
            <a:fld id="{6E0D9F95-BE4B-47A9-832A-CBCF99CCA222}" type="slidenum">
              <a:rPr lang="zh-CN" altLang="en-US"/>
              <a:pPr>
                <a:defRPr/>
              </a:pPr>
              <a:t>‹#›</a:t>
            </a:fld>
            <a:endParaRPr lang="en-US" altLang="zh-CN"/>
          </a:p>
        </p:txBody>
      </p:sp>
    </p:spTree>
    <p:extLst>
      <p:ext uri="{BB962C8B-B14F-4D97-AF65-F5344CB8AC3E}">
        <p14:creationId xmlns:p14="http://schemas.microsoft.com/office/powerpoint/2010/main" val="3885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52400" y="13716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0" y="13716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sldNum" sz="quarter" idx="10"/>
          </p:nvPr>
        </p:nvSpPr>
        <p:spPr>
          <a:ln/>
        </p:spPr>
        <p:txBody>
          <a:bodyPr/>
          <a:lstStyle>
            <a:lvl1pPr>
              <a:defRPr/>
            </a:lvl1pPr>
          </a:lstStyle>
          <a:p>
            <a:pPr>
              <a:defRPr/>
            </a:pPr>
            <a:fld id="{1AF88776-4AD9-431E-BA5A-3D73BD4F9263}" type="slidenum">
              <a:rPr lang="zh-CN" altLang="en-US"/>
              <a:pPr>
                <a:defRPr/>
              </a:pPr>
              <a:t>‹#›</a:t>
            </a:fld>
            <a:endParaRPr lang="en-US" altLang="zh-CN"/>
          </a:p>
        </p:txBody>
      </p:sp>
    </p:spTree>
    <p:extLst>
      <p:ext uri="{BB962C8B-B14F-4D97-AF65-F5344CB8AC3E}">
        <p14:creationId xmlns:p14="http://schemas.microsoft.com/office/powerpoint/2010/main" val="103596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7"/>
          <p:cNvSpPr>
            <a:spLocks noGrp="1" noChangeArrowheads="1"/>
          </p:cNvSpPr>
          <p:nvPr>
            <p:ph type="sldNum" sz="quarter" idx="10"/>
          </p:nvPr>
        </p:nvSpPr>
        <p:spPr>
          <a:ln/>
        </p:spPr>
        <p:txBody>
          <a:bodyPr/>
          <a:lstStyle>
            <a:lvl1pPr>
              <a:defRPr/>
            </a:lvl1pPr>
          </a:lstStyle>
          <a:p>
            <a:pPr>
              <a:defRPr/>
            </a:pPr>
            <a:fld id="{12159516-7654-47BA-B574-1B8CCFF1647E}" type="slidenum">
              <a:rPr lang="zh-CN" altLang="en-US"/>
              <a:pPr>
                <a:defRPr/>
              </a:pPr>
              <a:t>‹#›</a:t>
            </a:fld>
            <a:endParaRPr lang="en-US" altLang="zh-CN"/>
          </a:p>
        </p:txBody>
      </p:sp>
    </p:spTree>
    <p:extLst>
      <p:ext uri="{BB962C8B-B14F-4D97-AF65-F5344CB8AC3E}">
        <p14:creationId xmlns:p14="http://schemas.microsoft.com/office/powerpoint/2010/main" val="375520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7"/>
          <p:cNvSpPr>
            <a:spLocks noGrp="1" noChangeArrowheads="1"/>
          </p:cNvSpPr>
          <p:nvPr>
            <p:ph type="sldNum" sz="quarter" idx="10"/>
          </p:nvPr>
        </p:nvSpPr>
        <p:spPr>
          <a:ln/>
        </p:spPr>
        <p:txBody>
          <a:bodyPr/>
          <a:lstStyle>
            <a:lvl1pPr>
              <a:defRPr/>
            </a:lvl1pPr>
          </a:lstStyle>
          <a:p>
            <a:pPr>
              <a:defRPr/>
            </a:pPr>
            <a:fld id="{EF41FB4E-1F0C-4FB0-B0AF-28845DEA08E4}" type="slidenum">
              <a:rPr lang="zh-CN" altLang="en-US"/>
              <a:pPr>
                <a:defRPr/>
              </a:pPr>
              <a:t>‹#›</a:t>
            </a:fld>
            <a:endParaRPr lang="en-US" altLang="zh-CN"/>
          </a:p>
        </p:txBody>
      </p:sp>
    </p:spTree>
    <p:extLst>
      <p:ext uri="{BB962C8B-B14F-4D97-AF65-F5344CB8AC3E}">
        <p14:creationId xmlns:p14="http://schemas.microsoft.com/office/powerpoint/2010/main" val="370208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E4E5E0D-EDCC-4856-A83E-0D55380B7DE1}" type="slidenum">
              <a:rPr lang="zh-CN" altLang="en-US"/>
              <a:pPr>
                <a:defRPr/>
              </a:pPr>
              <a:t>‹#›</a:t>
            </a:fld>
            <a:endParaRPr lang="en-US" altLang="zh-CN"/>
          </a:p>
        </p:txBody>
      </p:sp>
    </p:spTree>
    <p:extLst>
      <p:ext uri="{BB962C8B-B14F-4D97-AF65-F5344CB8AC3E}">
        <p14:creationId xmlns:p14="http://schemas.microsoft.com/office/powerpoint/2010/main" val="383540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3491F0C9-B5ED-4A05-90AF-751B06208CB6}" type="slidenum">
              <a:rPr lang="zh-CN" altLang="en-US"/>
              <a:pPr>
                <a:defRPr/>
              </a:pPr>
              <a:t>‹#›</a:t>
            </a:fld>
            <a:endParaRPr lang="en-US" altLang="zh-CN"/>
          </a:p>
        </p:txBody>
      </p:sp>
    </p:spTree>
    <p:extLst>
      <p:ext uri="{BB962C8B-B14F-4D97-AF65-F5344CB8AC3E}">
        <p14:creationId xmlns:p14="http://schemas.microsoft.com/office/powerpoint/2010/main" val="336568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E5C7CA52-2951-4F7D-B460-11893359BB65}" type="slidenum">
              <a:rPr lang="zh-CN" altLang="en-US"/>
              <a:pPr>
                <a:defRPr/>
              </a:pPr>
              <a:t>‹#›</a:t>
            </a:fld>
            <a:endParaRPr lang="en-US" altLang="zh-CN"/>
          </a:p>
        </p:txBody>
      </p:sp>
    </p:spTree>
    <p:extLst>
      <p:ext uri="{BB962C8B-B14F-4D97-AF65-F5344CB8AC3E}">
        <p14:creationId xmlns:p14="http://schemas.microsoft.com/office/powerpoint/2010/main" val="31657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52400" y="2286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styleb</a:t>
            </a:r>
          </a:p>
        </p:txBody>
      </p:sp>
      <p:sp>
        <p:nvSpPr>
          <p:cNvPr id="1028" name="Rectangle 4"/>
          <p:cNvSpPr>
            <a:spLocks noGrp="1" noChangeArrowheads="1"/>
          </p:cNvSpPr>
          <p:nvPr>
            <p:ph type="body" idx="1"/>
          </p:nvPr>
        </p:nvSpPr>
        <p:spPr bwMode="auto">
          <a:xfrm>
            <a:off x="152400" y="13716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3015" name="Rectangle 7"/>
          <p:cNvSpPr>
            <a:spLocks noGrp="1" noChangeArrowheads="1"/>
          </p:cNvSpPr>
          <p:nvPr>
            <p:ph type="sldNum" sz="quarter" idx="4"/>
          </p:nvPr>
        </p:nvSpPr>
        <p:spPr bwMode="auto">
          <a:xfrm>
            <a:off x="-76200" y="0"/>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1600" b="1">
                <a:solidFill>
                  <a:schemeClr val="bg1"/>
                </a:solidFill>
              </a:defRPr>
            </a:lvl1pPr>
          </a:lstStyle>
          <a:p>
            <a:pPr>
              <a:defRPr/>
            </a:pPr>
            <a:fld id="{6BB1C961-03F2-48B4-8CFF-20A203A2CDF2}" type="slidenum">
              <a:rPr lang="zh-CN" altLang="en-US"/>
              <a:pPr>
                <a:defRPr/>
              </a:pPr>
              <a:t>‹#›</a:t>
            </a:fld>
            <a:endParaRPr lang="en-US" altLang="zh-CN"/>
          </a:p>
        </p:txBody>
      </p:sp>
      <p:sp>
        <p:nvSpPr>
          <p:cNvPr id="1030" name="Rectangle 8"/>
          <p:cNvSpPr>
            <a:spLocks noChangeArrowheads="1"/>
          </p:cNvSpPr>
          <p:nvPr/>
        </p:nvSpPr>
        <p:spPr bwMode="auto">
          <a:xfrm flipV="1">
            <a:off x="176213" y="1066800"/>
            <a:ext cx="8763000" cy="762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1" name="Rectangle 9"/>
          <p:cNvSpPr>
            <a:spLocks noChangeArrowheads="1"/>
          </p:cNvSpPr>
          <p:nvPr/>
        </p:nvSpPr>
        <p:spPr bwMode="auto">
          <a:xfrm flipV="1">
            <a:off x="228600" y="6553200"/>
            <a:ext cx="8763000" cy="1588"/>
          </a:xfrm>
          <a:prstGeom prst="rect">
            <a:avLst/>
          </a:prstGeom>
          <a:solidFill>
            <a:srgbClr val="000080"/>
          </a:solidFill>
          <a:ln w="0">
            <a:solidFill>
              <a:schemeClr val="tx1"/>
            </a:solidFill>
            <a:miter lim="800000"/>
            <a:headEnd/>
            <a:tailEnd/>
          </a:ln>
        </p:spPr>
        <p:txBody>
          <a:bodyPr rot="10800000"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2" name="Rectangle 10"/>
          <p:cNvSpPr>
            <a:spLocks noChangeArrowheads="1"/>
          </p:cNvSpPr>
          <p:nvPr/>
        </p:nvSpPr>
        <p:spPr bwMode="auto">
          <a:xfrm>
            <a:off x="7086600" y="65532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a:defRPr/>
            </a:pPr>
            <a:fld id="{FE7E6362-4F0E-4214-812F-865CEDB50EC4}" type="slidenum">
              <a:rPr lang="zh-CN" altLang="en-US" sz="1400" b="1" smtClean="0">
                <a:solidFill>
                  <a:srgbClr val="333399"/>
                </a:solidFill>
              </a:rPr>
              <a:pPr algn="r">
                <a:defRPr/>
              </a:pPr>
              <a:t>‹#›</a:t>
            </a:fld>
            <a:r>
              <a:rPr lang="en-US" altLang="zh-CN" sz="1400" b="1" dirty="0">
                <a:solidFill>
                  <a:srgbClr val="333399"/>
                </a:solidFill>
              </a:rPr>
              <a:t>/21</a:t>
            </a:r>
            <a:endParaRPr lang="en-US" altLang="zh-CN" sz="1000" dirty="0">
              <a:solidFill>
                <a:srgbClr val="A50021"/>
              </a:solidFill>
            </a:endParaRPr>
          </a:p>
        </p:txBody>
      </p:sp>
      <p:sp>
        <p:nvSpPr>
          <p:cNvPr id="11" name="Text Box 11"/>
          <p:cNvSpPr txBox="1">
            <a:spLocks noChangeArrowheads="1"/>
          </p:cNvSpPr>
          <p:nvPr userDrawn="1"/>
        </p:nvSpPr>
        <p:spPr bwMode="auto">
          <a:xfrm>
            <a:off x="152400" y="6550025"/>
            <a:ext cx="6167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b="1" dirty="0"/>
              <a:t>Massive MIMO Channel Estimation Based on Block Iterative Support Detection</a:t>
            </a:r>
            <a:endParaRPr lang="zh-CN" altLang="en-US" sz="800" b="1" dirty="0">
              <a:solidFill>
                <a:srgbClr val="000000"/>
              </a:solidFill>
              <a:latin typeface="华文楷体" panose="02010600040101010101" pitchFamily="2" charset="-122"/>
              <a:ea typeface="华文楷体"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892"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transition spd="slow" advClick="0"/>
  <p:hf sldNum="0" hd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0000"/>
        </a:buClr>
        <a:buFont typeface="Wingdings" panose="05000000000000000000"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9.emf"/><Relationship Id="rId3" Type="http://schemas.openxmlformats.org/officeDocument/2006/relationships/slideLayout" Target="../slideLayouts/slideLayout7.xml"/><Relationship Id="rId7" Type="http://schemas.openxmlformats.org/officeDocument/2006/relationships/oleObject" Target="../embeddings/oleObject14.bin"/><Relationship Id="rId12" Type="http://schemas.openxmlformats.org/officeDocument/2006/relationships/image" Target="../media/image28.w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wmf"/><Relationship Id="rId4" Type="http://schemas.openxmlformats.org/officeDocument/2006/relationships/notesSlide" Target="../notesSlides/notesSlide10.xml"/><Relationship Id="rId9"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1.bin"/><Relationship Id="rId3" Type="http://schemas.openxmlformats.org/officeDocument/2006/relationships/slideLayout" Target="../slideLayouts/slideLayout7.xml"/><Relationship Id="rId7" Type="http://schemas.openxmlformats.org/officeDocument/2006/relationships/oleObject" Target="../embeddings/oleObject18.bin"/><Relationship Id="rId12" Type="http://schemas.openxmlformats.org/officeDocument/2006/relationships/image" Target="../media/image34.wmf"/><Relationship Id="rId2" Type="http://schemas.openxmlformats.org/officeDocument/2006/relationships/tags" Target="../tags/tag8.xml"/><Relationship Id="rId16" Type="http://schemas.openxmlformats.org/officeDocument/2006/relationships/image" Target="../media/image36.wmf"/><Relationship Id="rId1" Type="http://schemas.openxmlformats.org/officeDocument/2006/relationships/vmlDrawing" Target="../drawings/vmlDrawing4.vml"/><Relationship Id="rId6" Type="http://schemas.openxmlformats.org/officeDocument/2006/relationships/image" Target="../media/image31.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33.wmf"/><Relationship Id="rId4" Type="http://schemas.openxmlformats.org/officeDocument/2006/relationships/notesSlide" Target="../notesSlides/notesSlide13.xml"/><Relationship Id="rId9" Type="http://schemas.openxmlformats.org/officeDocument/2006/relationships/oleObject" Target="../embeddings/oleObject19.bin"/><Relationship Id="rId14" Type="http://schemas.openxmlformats.org/officeDocument/2006/relationships/image" Target="../media/image35.wmf"/></Relationships>
</file>

<file path=ppt/slides/_rels/slide14.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27.bin"/><Relationship Id="rId18" Type="http://schemas.openxmlformats.org/officeDocument/2006/relationships/image" Target="../media/image43.wmf"/><Relationship Id="rId3" Type="http://schemas.openxmlformats.org/officeDocument/2006/relationships/slideLayout" Target="../slideLayouts/slideLayout7.xml"/><Relationship Id="rId7" Type="http://schemas.openxmlformats.org/officeDocument/2006/relationships/oleObject" Target="../embeddings/oleObject24.bin"/><Relationship Id="rId12" Type="http://schemas.openxmlformats.org/officeDocument/2006/relationships/image" Target="../media/image40.wmf"/><Relationship Id="rId17" Type="http://schemas.openxmlformats.org/officeDocument/2006/relationships/oleObject" Target="../embeddings/oleObject29.bin"/><Relationship Id="rId2" Type="http://schemas.openxmlformats.org/officeDocument/2006/relationships/tags" Target="../tags/tag9.xml"/><Relationship Id="rId16" Type="http://schemas.openxmlformats.org/officeDocument/2006/relationships/image" Target="../media/image42.wmf"/><Relationship Id="rId1" Type="http://schemas.openxmlformats.org/officeDocument/2006/relationships/vmlDrawing" Target="../drawings/vmlDrawing5.vml"/><Relationship Id="rId6" Type="http://schemas.openxmlformats.org/officeDocument/2006/relationships/image" Target="../media/image37.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9.wmf"/><Relationship Id="rId4" Type="http://schemas.openxmlformats.org/officeDocument/2006/relationships/notesSlide" Target="../notesSlides/notesSlide14.xml"/><Relationship Id="rId9" Type="http://schemas.openxmlformats.org/officeDocument/2006/relationships/oleObject" Target="../embeddings/oleObject25.bin"/><Relationship Id="rId14" Type="http://schemas.openxmlformats.org/officeDocument/2006/relationships/image" Target="../media/image41.wmf"/></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4.bin"/><Relationship Id="rId18" Type="http://schemas.openxmlformats.org/officeDocument/2006/relationships/image" Target="../media/image49.wmf"/><Relationship Id="rId26" Type="http://schemas.openxmlformats.org/officeDocument/2006/relationships/oleObject" Target="../embeddings/oleObject42.bin"/><Relationship Id="rId3" Type="http://schemas.openxmlformats.org/officeDocument/2006/relationships/slideLayout" Target="../slideLayouts/slideLayout7.xml"/><Relationship Id="rId21" Type="http://schemas.openxmlformats.org/officeDocument/2006/relationships/oleObject" Target="../embeddings/oleObject39.bin"/><Relationship Id="rId7" Type="http://schemas.openxmlformats.org/officeDocument/2006/relationships/oleObject" Target="../embeddings/oleObject31.bin"/><Relationship Id="rId12" Type="http://schemas.openxmlformats.org/officeDocument/2006/relationships/image" Target="../media/image47.wmf"/><Relationship Id="rId17" Type="http://schemas.openxmlformats.org/officeDocument/2006/relationships/oleObject" Target="../embeddings/oleObject37.bin"/><Relationship Id="rId25" Type="http://schemas.openxmlformats.org/officeDocument/2006/relationships/oleObject" Target="../embeddings/oleObject41.bin"/><Relationship Id="rId2" Type="http://schemas.openxmlformats.org/officeDocument/2006/relationships/tags" Target="../tags/tag10.xml"/><Relationship Id="rId16" Type="http://schemas.openxmlformats.org/officeDocument/2006/relationships/oleObject" Target="../embeddings/oleObject36.bin"/><Relationship Id="rId20" Type="http://schemas.openxmlformats.org/officeDocument/2006/relationships/image" Target="../media/image50.wmf"/><Relationship Id="rId29" Type="http://schemas.openxmlformats.org/officeDocument/2006/relationships/image" Target="../media/image54.wmf"/><Relationship Id="rId1" Type="http://schemas.openxmlformats.org/officeDocument/2006/relationships/vmlDrawing" Target="../drawings/vmlDrawing6.vml"/><Relationship Id="rId6" Type="http://schemas.openxmlformats.org/officeDocument/2006/relationships/image" Target="../media/image44.wmf"/><Relationship Id="rId11" Type="http://schemas.openxmlformats.org/officeDocument/2006/relationships/oleObject" Target="../embeddings/oleObject33.bin"/><Relationship Id="rId24" Type="http://schemas.openxmlformats.org/officeDocument/2006/relationships/image" Target="../media/image52.wmf"/><Relationship Id="rId5" Type="http://schemas.openxmlformats.org/officeDocument/2006/relationships/oleObject" Target="../embeddings/oleObject30.bin"/><Relationship Id="rId15" Type="http://schemas.openxmlformats.org/officeDocument/2006/relationships/oleObject" Target="../embeddings/oleObject35.bin"/><Relationship Id="rId23" Type="http://schemas.openxmlformats.org/officeDocument/2006/relationships/oleObject" Target="../embeddings/oleObject40.bin"/><Relationship Id="rId28" Type="http://schemas.openxmlformats.org/officeDocument/2006/relationships/oleObject" Target="../embeddings/oleObject43.bin"/><Relationship Id="rId10" Type="http://schemas.openxmlformats.org/officeDocument/2006/relationships/image" Target="../media/image46.wmf"/><Relationship Id="rId19" Type="http://schemas.openxmlformats.org/officeDocument/2006/relationships/oleObject" Target="../embeddings/oleObject38.bin"/><Relationship Id="rId4" Type="http://schemas.openxmlformats.org/officeDocument/2006/relationships/notesSlide" Target="../notesSlides/notesSlide15.xml"/><Relationship Id="rId9" Type="http://schemas.openxmlformats.org/officeDocument/2006/relationships/oleObject" Target="../embeddings/oleObject32.bin"/><Relationship Id="rId14" Type="http://schemas.openxmlformats.org/officeDocument/2006/relationships/image" Target="../media/image48.wmf"/><Relationship Id="rId22" Type="http://schemas.openxmlformats.org/officeDocument/2006/relationships/image" Target="../media/image51.wmf"/><Relationship Id="rId27" Type="http://schemas.openxmlformats.org/officeDocument/2006/relationships/image" Target="../media/image53.wmf"/><Relationship Id="rId30" Type="http://schemas.openxmlformats.org/officeDocument/2006/relationships/oleObject" Target="../embeddings/oleObject4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59.emf"/><Relationship Id="rId3" Type="http://schemas.openxmlformats.org/officeDocument/2006/relationships/slideLayout" Target="../slideLayouts/slideLayout7.xml"/><Relationship Id="rId7" Type="http://schemas.openxmlformats.org/officeDocument/2006/relationships/oleObject" Target="../embeddings/oleObject46.bin"/><Relationship Id="rId12" Type="http://schemas.openxmlformats.org/officeDocument/2006/relationships/image" Target="../media/image58.w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55.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57.wmf"/><Relationship Id="rId4" Type="http://schemas.openxmlformats.org/officeDocument/2006/relationships/notesSlide" Target="../notesSlides/notesSlide17.xml"/><Relationship Id="rId9" Type="http://schemas.openxmlformats.org/officeDocument/2006/relationships/oleObject" Target="../embeddings/oleObject4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0.wmf"/><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oleObject" Target="../embeddings/oleObject49.bin"/><Relationship Id="rId5" Type="http://schemas.openxmlformats.org/officeDocument/2006/relationships/image" Target="../media/image61.emf"/><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7.xml"/><Relationship Id="rId7" Type="http://schemas.openxmlformats.org/officeDocument/2006/relationships/image" Target="../media/image10.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slideLayout" Target="../slideLayouts/slideLayout7.xml"/><Relationship Id="rId21" Type="http://schemas.openxmlformats.org/officeDocument/2006/relationships/image" Target="../media/image22.wmf"/><Relationship Id="rId7" Type="http://schemas.openxmlformats.org/officeDocument/2006/relationships/image" Target="../media/image15.wmf"/><Relationship Id="rId12" Type="http://schemas.openxmlformats.org/officeDocument/2006/relationships/oleObject" Target="../embeddings/oleObject5.bin"/><Relationship Id="rId17" Type="http://schemas.openxmlformats.org/officeDocument/2006/relationships/image" Target="../media/image20.wmf"/><Relationship Id="rId25" Type="http://schemas.openxmlformats.org/officeDocument/2006/relationships/image" Target="../media/image24.wmf"/><Relationship Id="rId2" Type="http://schemas.openxmlformats.org/officeDocument/2006/relationships/tags" Target="../tags/tag5.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7.wmf"/><Relationship Id="rId24" Type="http://schemas.openxmlformats.org/officeDocument/2006/relationships/oleObject" Target="../embeddings/oleObject11.bin"/><Relationship Id="rId5" Type="http://schemas.openxmlformats.org/officeDocument/2006/relationships/image" Target="../media/image25.png"/><Relationship Id="rId15" Type="http://schemas.openxmlformats.org/officeDocument/2006/relationships/image" Target="../media/image19.wmf"/><Relationship Id="rId23" Type="http://schemas.openxmlformats.org/officeDocument/2006/relationships/image" Target="../media/image23.wmf"/><Relationship Id="rId10" Type="http://schemas.openxmlformats.org/officeDocument/2006/relationships/oleObject" Target="../embeddings/oleObject4.bin"/><Relationship Id="rId19" Type="http://schemas.openxmlformats.org/officeDocument/2006/relationships/image" Target="../media/image21.wmf"/><Relationship Id="rId4" Type="http://schemas.openxmlformats.org/officeDocument/2006/relationships/notesSlide" Target="../notesSlides/notesSlide9.xml"/><Relationship Id="rId9" Type="http://schemas.openxmlformats.org/officeDocument/2006/relationships/image" Target="../media/image16.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2409825"/>
            <a:ext cx="8458200" cy="1600200"/>
          </a:xfrm>
        </p:spPr>
        <p:txBody>
          <a:bodyPr/>
          <a:lstStyle/>
          <a:p>
            <a:pPr eaLnBrk="1" hangingPunct="1"/>
            <a:r>
              <a:rPr lang="en-US" altLang="zh-CN" sz="3200" dirty="0">
                <a:solidFill>
                  <a:srgbClr val="C00000"/>
                </a:solidFill>
                <a:ea typeface="宋体" panose="02010600030101010101" pitchFamily="2" charset="-122"/>
              </a:rPr>
              <a:t>Massive MIMO Channel Estimation Based on Block Iterative Support Detection</a:t>
            </a:r>
          </a:p>
        </p:txBody>
      </p:sp>
      <p:sp>
        <p:nvSpPr>
          <p:cNvPr id="5123" name="Rectangle 3"/>
          <p:cNvSpPr>
            <a:spLocks noGrp="1" noChangeArrowheads="1"/>
          </p:cNvSpPr>
          <p:nvPr>
            <p:ph type="subTitle" idx="1"/>
          </p:nvPr>
        </p:nvSpPr>
        <p:spPr>
          <a:xfrm>
            <a:off x="914400" y="4073524"/>
            <a:ext cx="7391400" cy="1793876"/>
          </a:xfrm>
        </p:spPr>
        <p:txBody>
          <a:bodyPr/>
          <a:lstStyle/>
          <a:p>
            <a:pPr eaLnBrk="1" hangingPunct="1"/>
            <a:r>
              <a:rPr lang="en-US" altLang="zh-CN" b="1" dirty="0">
                <a:solidFill>
                  <a:schemeClr val="tx1"/>
                </a:solidFill>
                <a:ea typeface="宋体" panose="02010600030101010101" pitchFamily="2" charset="-122"/>
              </a:rPr>
              <a:t>Wenqian Shen</a:t>
            </a:r>
            <a:r>
              <a:rPr lang="en-US" altLang="zh-CN" b="1" baseline="30000" dirty="0">
                <a:solidFill>
                  <a:schemeClr val="tx1"/>
                </a:solidFill>
                <a:ea typeface="宋体" panose="02010600030101010101" pitchFamily="2" charset="-122"/>
              </a:rPr>
              <a:t>1</a:t>
            </a:r>
            <a:r>
              <a:rPr lang="en-US" altLang="zh-CN" b="1" dirty="0">
                <a:solidFill>
                  <a:schemeClr val="tx1"/>
                </a:solidFill>
                <a:ea typeface="宋体" panose="02010600030101010101" pitchFamily="2" charset="-122"/>
              </a:rPr>
              <a:t>, Linglong Dai</a:t>
            </a:r>
            <a:r>
              <a:rPr lang="en-US" altLang="zh-CN" b="1" baseline="30000" dirty="0">
                <a:solidFill>
                  <a:schemeClr val="tx1"/>
                </a:solidFill>
                <a:ea typeface="宋体" panose="02010600030101010101" pitchFamily="2" charset="-122"/>
              </a:rPr>
              <a:t>1</a:t>
            </a:r>
            <a:r>
              <a:rPr lang="en-US" altLang="zh-CN" b="1" dirty="0">
                <a:solidFill>
                  <a:schemeClr val="tx1"/>
                </a:solidFill>
                <a:ea typeface="宋体" panose="02010600030101010101" pitchFamily="2" charset="-122"/>
              </a:rPr>
              <a:t>, Yi Shi</a:t>
            </a:r>
            <a:r>
              <a:rPr lang="en-US" altLang="zh-CN" b="1" baseline="30000" dirty="0">
                <a:solidFill>
                  <a:schemeClr val="tx1"/>
                </a:solidFill>
                <a:ea typeface="宋体" panose="02010600030101010101" pitchFamily="2" charset="-122"/>
              </a:rPr>
              <a:t>2</a:t>
            </a:r>
            <a:r>
              <a:rPr lang="en-US" altLang="zh-CN" b="1" dirty="0">
                <a:solidFill>
                  <a:schemeClr val="tx1"/>
                </a:solidFill>
                <a:ea typeface="宋体" panose="02010600030101010101" pitchFamily="2" charset="-122"/>
              </a:rPr>
              <a:t>, Zhen Gao</a:t>
            </a:r>
            <a:r>
              <a:rPr lang="en-US" altLang="zh-CN" b="1" baseline="30000" dirty="0">
                <a:solidFill>
                  <a:schemeClr val="tx1"/>
                </a:solidFill>
                <a:ea typeface="宋体" panose="02010600030101010101" pitchFamily="2" charset="-122"/>
              </a:rPr>
              <a:t>1</a:t>
            </a:r>
            <a:r>
              <a:rPr lang="en-US" altLang="zh-CN" b="1" dirty="0">
                <a:solidFill>
                  <a:schemeClr val="tx1"/>
                </a:solidFill>
                <a:ea typeface="宋体" panose="02010600030101010101" pitchFamily="2" charset="-122"/>
              </a:rPr>
              <a:t>, and </a:t>
            </a:r>
            <a:r>
              <a:rPr lang="en-US" altLang="zh-CN" b="1" dirty="0" err="1">
                <a:solidFill>
                  <a:schemeClr val="tx1"/>
                </a:solidFill>
                <a:ea typeface="宋体" panose="02010600030101010101" pitchFamily="2" charset="-122"/>
              </a:rPr>
              <a:t>Zhaocheng</a:t>
            </a:r>
            <a:r>
              <a:rPr lang="en-US" altLang="zh-CN" b="1" dirty="0">
                <a:solidFill>
                  <a:schemeClr val="tx1"/>
                </a:solidFill>
                <a:ea typeface="宋体" panose="02010600030101010101" pitchFamily="2" charset="-122"/>
              </a:rPr>
              <a:t> Wang</a:t>
            </a:r>
            <a:r>
              <a:rPr lang="en-US" altLang="zh-CN" b="1" baseline="30000" dirty="0">
                <a:solidFill>
                  <a:schemeClr val="tx1"/>
                </a:solidFill>
                <a:ea typeface="宋体" panose="02010600030101010101" pitchFamily="2" charset="-122"/>
              </a:rPr>
              <a:t>1</a:t>
            </a:r>
          </a:p>
          <a:p>
            <a:pPr eaLnBrk="1" hangingPunct="1"/>
            <a:r>
              <a:rPr lang="en-US" altLang="zh-CN" sz="2000" b="1" baseline="30000" dirty="0">
                <a:ea typeface="宋体" panose="02010600030101010101" pitchFamily="2" charset="-122"/>
              </a:rPr>
              <a:t>1</a:t>
            </a:r>
            <a:r>
              <a:rPr lang="en-US" altLang="zh-CN" sz="2000" b="1" dirty="0">
                <a:ea typeface="宋体" panose="02010600030101010101" pitchFamily="2" charset="-122"/>
              </a:rPr>
              <a:t>Tsinghua University, Beijing, China</a:t>
            </a:r>
          </a:p>
          <a:p>
            <a:pPr eaLnBrk="1" hangingPunct="1"/>
            <a:r>
              <a:rPr lang="en-US" altLang="zh-CN" sz="2000" b="1" baseline="30000" dirty="0">
                <a:ea typeface="宋体" panose="02010600030101010101" pitchFamily="2" charset="-122"/>
              </a:rPr>
              <a:t>2</a:t>
            </a:r>
            <a:r>
              <a:rPr lang="en-US" altLang="zh-CN" sz="2000" b="1" dirty="0">
                <a:ea typeface="宋体" panose="02010600030101010101" pitchFamily="2" charset="-122"/>
              </a:rPr>
              <a:t>Huawei Technologies, Beijing, China</a:t>
            </a:r>
            <a:endParaRPr lang="zh-CN" altLang="en-US" sz="2000" b="1" dirty="0">
              <a:ea typeface="宋体" panose="02010600030101010101" pitchFamily="2" charset="-122"/>
            </a:endParaRPr>
          </a:p>
        </p:txBody>
      </p:sp>
      <p:sp>
        <p:nvSpPr>
          <p:cNvPr id="5124" name="Rectangle 1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Tx/>
              <a:buNone/>
            </a:pPr>
            <a:endParaRPr lang="zh-CN" altLang="en-US" sz="2400">
              <a:solidFill>
                <a:schemeClr val="tx1"/>
              </a:solidFill>
            </a:endParaRPr>
          </a:p>
        </p:txBody>
      </p:sp>
      <p:grpSp>
        <p:nvGrpSpPr>
          <p:cNvPr id="5125" name="Group 4"/>
          <p:cNvGrpSpPr>
            <a:grpSpLocks/>
          </p:cNvGrpSpPr>
          <p:nvPr/>
        </p:nvGrpSpPr>
        <p:grpSpPr bwMode="auto">
          <a:xfrm>
            <a:off x="152400" y="1219200"/>
            <a:ext cx="3429000" cy="1190625"/>
            <a:chOff x="0" y="0"/>
            <a:chExt cx="2160" cy="750"/>
          </a:xfrm>
        </p:grpSpPr>
        <p:sp>
          <p:nvSpPr>
            <p:cNvPr id="5128" name="Freeform 5"/>
            <p:cNvSpPr>
              <a:spLocks/>
            </p:cNvSpPr>
            <p:nvPr/>
          </p:nvSpPr>
          <p:spPr bwMode="auto">
            <a:xfrm rot="-409519">
              <a:off x="20" y="439"/>
              <a:ext cx="1618" cy="309"/>
            </a:xfrm>
            <a:custGeom>
              <a:avLst/>
              <a:gdLst>
                <a:gd name="T0" fmla="*/ 1 w 3214"/>
                <a:gd name="T1" fmla="*/ 3866 h 205"/>
                <a:gd name="T2" fmla="*/ 4 w 3214"/>
                <a:gd name="T3" fmla="*/ 418 h 205"/>
                <a:gd name="T4" fmla="*/ 9 w 3214"/>
                <a:gd name="T5" fmla="*/ 4466 h 205"/>
                <a:gd name="T6" fmla="*/ 13 w 3214"/>
                <a:gd name="T7" fmla="*/ 3462 h 205"/>
                <a:gd name="T8" fmla="*/ 9 w 3214"/>
                <a:gd name="T9" fmla="*/ 5158 h 205"/>
                <a:gd name="T10" fmla="*/ 4 w 3214"/>
                <a:gd name="T11" fmla="*/ 1640 h 205"/>
                <a:gd name="T12" fmla="*/ 1 w 3214"/>
                <a:gd name="T13" fmla="*/ 3866 h 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rgbClr val="BAEEE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 name="Freeform 6"/>
            <p:cNvSpPr>
              <a:spLocks/>
            </p:cNvSpPr>
            <p:nvPr/>
          </p:nvSpPr>
          <p:spPr bwMode="auto">
            <a:xfrm>
              <a:off x="0" y="0"/>
              <a:ext cx="2160" cy="750"/>
            </a:xfrm>
            <a:custGeom>
              <a:avLst/>
              <a:gdLst>
                <a:gd name="T0" fmla="*/ 17 w 1731"/>
                <a:gd name="T1" fmla="*/ 5450 h 565"/>
                <a:gd name="T2" fmla="*/ 2700 w 1731"/>
                <a:gd name="T3" fmla="*/ 2287 h 565"/>
                <a:gd name="T4" fmla="*/ 6492 w 1731"/>
                <a:gd name="T5" fmla="*/ 2943 h 565"/>
                <a:gd name="T6" fmla="*/ 10174 w 1731"/>
                <a:gd name="T7" fmla="*/ 64 h 565"/>
                <a:gd name="T8" fmla="*/ 6611 w 1731"/>
                <a:gd name="T9" fmla="*/ 3321 h 565"/>
                <a:gd name="T10" fmla="*/ 2682 w 1731"/>
                <a:gd name="T11" fmla="*/ 3013 h 565"/>
                <a:gd name="T12" fmla="*/ 17 w 1731"/>
                <a:gd name="T13" fmla="*/ 5450 h 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rgbClr val="DDEED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51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1033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7046"/>
            <a:ext cx="6019800" cy="108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zh-CN" dirty="0">
                <a:ea typeface="宋体" panose="02010600030101010101" pitchFamily="2" charset="-122"/>
              </a:rPr>
              <a:t>Block Sparsity</a:t>
            </a:r>
          </a:p>
        </p:txBody>
      </p:sp>
      <p:sp>
        <p:nvSpPr>
          <p:cNvPr id="19459" name="Rectangle 3"/>
          <p:cNvSpPr>
            <a:spLocks noGrp="1" noChangeArrowheads="1"/>
          </p:cNvSpPr>
          <p:nvPr/>
        </p:nvSpPr>
        <p:spPr bwMode="auto">
          <a:xfrm>
            <a:off x="152400" y="1135063"/>
            <a:ext cx="899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r>
              <a:rPr lang="en-US" altLang="zh-CN" sz="2400" b="1">
                <a:solidFill>
                  <a:srgbClr val="C00000"/>
                </a:solidFill>
              </a:rPr>
              <a:t>CIRs share a common support </a:t>
            </a:r>
            <a:r>
              <a:rPr lang="en-US" altLang="zh-CN" sz="2400" b="1"/>
              <a:t>since different CIRs associated with different antennas have similar path arrival times</a:t>
            </a:r>
          </a:p>
        </p:txBody>
      </p:sp>
      <p:graphicFrame>
        <p:nvGraphicFramePr>
          <p:cNvPr id="19461" name="对象 6"/>
          <p:cNvGraphicFramePr>
            <a:graphicFrameLocks noChangeAspect="1"/>
          </p:cNvGraphicFramePr>
          <p:nvPr>
            <p:extLst>
              <p:ext uri="{D42A27DB-BD31-4B8C-83A1-F6EECF244321}">
                <p14:modId xmlns:p14="http://schemas.microsoft.com/office/powerpoint/2010/main" val="2335900310"/>
              </p:ext>
            </p:extLst>
          </p:nvPr>
        </p:nvGraphicFramePr>
        <p:xfrm>
          <a:off x="879108" y="6061076"/>
          <a:ext cx="4119563" cy="463550"/>
        </p:xfrm>
        <a:graphic>
          <a:graphicData uri="http://schemas.openxmlformats.org/presentationml/2006/ole">
            <mc:AlternateContent xmlns:mc="http://schemas.openxmlformats.org/markup-compatibility/2006">
              <mc:Choice xmlns:v="urn:schemas-microsoft-com:vml" Requires="v">
                <p:oleObj spid="_x0000_s19800" name="Equation" r:id="rId5" imgW="2031840" imgH="228600" progId="Equation.DSMT4">
                  <p:embed/>
                </p:oleObj>
              </mc:Choice>
              <mc:Fallback>
                <p:oleObj name="Equation" r:id="rId5" imgW="2031840" imgH="228600" progId="Equation.DSMT4">
                  <p:embed/>
                  <p:pic>
                    <p:nvPicPr>
                      <p:cNvPr id="0" name="对象 6"/>
                      <p:cNvPicPr>
                        <a:picLocks noChangeAspect="1" noChangeArrowheads="1"/>
                      </p:cNvPicPr>
                      <p:nvPr/>
                    </p:nvPicPr>
                    <p:blipFill>
                      <a:blip r:embed="rId6"/>
                      <a:srcRect/>
                      <a:stretch>
                        <a:fillRect/>
                      </a:stretch>
                    </p:blipFill>
                    <p:spPr bwMode="auto">
                      <a:xfrm>
                        <a:off x="879108" y="6061076"/>
                        <a:ext cx="4119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2" name="对象 7"/>
          <p:cNvGraphicFramePr>
            <a:graphicFrameLocks noChangeAspect="1"/>
          </p:cNvGraphicFramePr>
          <p:nvPr>
            <p:extLst>
              <p:ext uri="{D42A27DB-BD31-4B8C-83A1-F6EECF244321}">
                <p14:modId xmlns:p14="http://schemas.microsoft.com/office/powerpoint/2010/main" val="3395688885"/>
              </p:ext>
            </p:extLst>
          </p:nvPr>
        </p:nvGraphicFramePr>
        <p:xfrm>
          <a:off x="5845175" y="4916487"/>
          <a:ext cx="2328863" cy="628650"/>
        </p:xfrm>
        <a:graphic>
          <a:graphicData uri="http://schemas.openxmlformats.org/presentationml/2006/ole">
            <mc:AlternateContent xmlns:mc="http://schemas.openxmlformats.org/markup-compatibility/2006">
              <mc:Choice xmlns:v="urn:schemas-microsoft-com:vml" Requires="v">
                <p:oleObj spid="_x0000_s19801" name="Equation" r:id="rId7" imgW="863225" imgH="228501" progId="Equation.DSMT4">
                  <p:embed/>
                </p:oleObj>
              </mc:Choice>
              <mc:Fallback>
                <p:oleObj name="Equation" r:id="rId7" imgW="863225" imgH="228501" progId="Equation.DSMT4">
                  <p:embed/>
                  <p:pic>
                    <p:nvPicPr>
                      <p:cNvPr id="0"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5175" y="4916487"/>
                        <a:ext cx="2328863" cy="6286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对象 8"/>
          <p:cNvGraphicFramePr>
            <a:graphicFrameLocks noChangeAspect="1"/>
          </p:cNvGraphicFramePr>
          <p:nvPr>
            <p:extLst>
              <p:ext uri="{D42A27DB-BD31-4B8C-83A1-F6EECF244321}">
                <p14:modId xmlns:p14="http://schemas.microsoft.com/office/powerpoint/2010/main" val="4206369621"/>
              </p:ext>
            </p:extLst>
          </p:nvPr>
        </p:nvGraphicFramePr>
        <p:xfrm>
          <a:off x="5791200" y="3276600"/>
          <a:ext cx="2293938" cy="628650"/>
        </p:xfrm>
        <a:graphic>
          <a:graphicData uri="http://schemas.openxmlformats.org/presentationml/2006/ole">
            <mc:AlternateContent xmlns:mc="http://schemas.openxmlformats.org/markup-compatibility/2006">
              <mc:Choice xmlns:v="urn:schemas-microsoft-com:vml" Requires="v">
                <p:oleObj spid="_x0000_s19802" name="Equation" r:id="rId9" imgW="850900" imgH="228600" progId="Equation.DSMT4">
                  <p:embed/>
                </p:oleObj>
              </mc:Choice>
              <mc:Fallback>
                <p:oleObj name="Equation" r:id="rId9" imgW="850900" imgH="228600" progId="Equation.DSMT4">
                  <p:embed/>
                  <p:pic>
                    <p:nvPicPr>
                      <p:cNvPr id="0" name="对象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276600"/>
                        <a:ext cx="22939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下箭头 4"/>
          <p:cNvSpPr>
            <a:spLocks noChangeArrowheads="1"/>
          </p:cNvSpPr>
          <p:nvPr/>
        </p:nvSpPr>
        <p:spPr bwMode="auto">
          <a:xfrm>
            <a:off x="6567488" y="4162425"/>
            <a:ext cx="741362" cy="533400"/>
          </a:xfrm>
          <a:prstGeom prst="downArrow">
            <a:avLst>
              <a:gd name="adj1" fmla="val 50000"/>
              <a:gd name="adj2" fmla="val 50000"/>
            </a:avLst>
          </a:prstGeom>
          <a:solidFill>
            <a:schemeClr val="accent1"/>
          </a:solidFill>
          <a:ln w="9525" algn="ctr">
            <a:solidFill>
              <a:schemeClr val="tx1"/>
            </a:solidFill>
            <a:miter lim="800000"/>
            <a:headEnd/>
            <a:tailEnd/>
          </a:ln>
        </p:spPr>
        <p:txBody>
          <a:bodyPr wrap="none"/>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Tx/>
              <a:buNone/>
            </a:pPr>
            <a:endParaRPr lang="zh-CN" altLang="en-US" sz="2400">
              <a:solidFill>
                <a:schemeClr val="tx1"/>
              </a:solidFill>
            </a:endParaRPr>
          </a:p>
        </p:txBody>
      </p:sp>
      <p:graphicFrame>
        <p:nvGraphicFramePr>
          <p:cNvPr id="9" name="对象 6"/>
          <p:cNvGraphicFramePr>
            <a:graphicFrameLocks noChangeAspect="1"/>
          </p:cNvGraphicFramePr>
          <p:nvPr>
            <p:extLst>
              <p:ext uri="{D42A27DB-BD31-4B8C-83A1-F6EECF244321}">
                <p14:modId xmlns:p14="http://schemas.microsoft.com/office/powerpoint/2010/main" val="1382942914"/>
              </p:ext>
            </p:extLst>
          </p:nvPr>
        </p:nvGraphicFramePr>
        <p:xfrm>
          <a:off x="4998671" y="2428874"/>
          <a:ext cx="4126705" cy="419713"/>
        </p:xfrm>
        <a:graphic>
          <a:graphicData uri="http://schemas.openxmlformats.org/presentationml/2006/ole">
            <mc:AlternateContent xmlns:mc="http://schemas.openxmlformats.org/markup-compatibility/2006">
              <mc:Choice xmlns:v="urn:schemas-microsoft-com:vml" Requires="v">
                <p:oleObj spid="_x0000_s19803" name="Equation" r:id="rId11" imgW="2247840" imgH="228600" progId="Equation.DSMT4">
                  <p:embed/>
                </p:oleObj>
              </mc:Choice>
              <mc:Fallback>
                <p:oleObj name="Equation" r:id="rId11" imgW="2247840" imgH="228600" progId="Equation.DSMT4">
                  <p:embed/>
                  <p:pic>
                    <p:nvPicPr>
                      <p:cNvPr id="19461" name="对象 6"/>
                      <p:cNvPicPr>
                        <a:picLocks noChangeAspect="1" noChangeArrowheads="1"/>
                      </p:cNvPicPr>
                      <p:nvPr/>
                    </p:nvPicPr>
                    <p:blipFill>
                      <a:blip r:embed="rId12"/>
                      <a:srcRect/>
                      <a:stretch>
                        <a:fillRect/>
                      </a:stretch>
                    </p:blipFill>
                    <p:spPr bwMode="auto">
                      <a:xfrm>
                        <a:off x="4998671" y="2428874"/>
                        <a:ext cx="4126705" cy="419713"/>
                      </a:xfrm>
                      <a:prstGeom prst="rect">
                        <a:avLst/>
                      </a:prstGeom>
                      <a:noFill/>
                      <a:ln>
                        <a:noFill/>
                      </a:ln>
                      <a:extLst/>
                    </p:spPr>
                  </p:pic>
                </p:oleObj>
              </mc:Fallback>
            </mc:AlternateContent>
          </a:graphicData>
        </a:graphic>
      </p:graphicFrame>
      <p:pic>
        <p:nvPicPr>
          <p:cNvPr id="2" name="图片 1"/>
          <p:cNvPicPr>
            <a:picLocks noChangeAspect="1"/>
          </p:cNvPicPr>
          <p:nvPr/>
        </p:nvPicPr>
        <p:blipFill>
          <a:blip r:embed="rId13"/>
          <a:stretch>
            <a:fillRect/>
          </a:stretch>
        </p:blipFill>
        <p:spPr>
          <a:xfrm>
            <a:off x="152400" y="2209801"/>
            <a:ext cx="5031172" cy="3846512"/>
          </a:xfrm>
          <a:prstGeom prst="rect">
            <a:avLst/>
          </a:prstGeom>
        </p:spPr>
      </p:pic>
    </p:spTree>
    <p:custDataLst>
      <p:tags r:id="rId2"/>
    </p:custData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Block Iterative Support Detection</a:t>
            </a:r>
          </a:p>
        </p:txBody>
      </p:sp>
      <p:sp>
        <p:nvSpPr>
          <p:cNvPr id="21508" name="Rectangle 3"/>
          <p:cNvSpPr>
            <a:spLocks noGrp="1" noChangeArrowheads="1"/>
          </p:cNvSpPr>
          <p:nvPr/>
        </p:nvSpPr>
        <p:spPr bwMode="auto">
          <a:xfrm>
            <a:off x="152400" y="1135063"/>
            <a:ext cx="379925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r>
              <a:rPr lang="en-US" altLang="zh-CN" sz="2400" b="1" dirty="0"/>
              <a:t>Our proposed Block-ISD algorithm </a:t>
            </a:r>
            <a:endParaRPr lang="en-US" altLang="zh-CN" sz="2000" dirty="0"/>
          </a:p>
          <a:p>
            <a:pPr lvl="1" eaLnBrk="1" hangingPunct="1">
              <a:lnSpc>
                <a:spcPct val="80000"/>
              </a:lnSpc>
            </a:pPr>
            <a:r>
              <a:rPr lang="en-US" altLang="zh-CN" dirty="0"/>
              <a:t>Support detection is based on </a:t>
            </a:r>
            <a:r>
              <a:rPr lang="en-US" altLang="zh-CN" dirty="0">
                <a:solidFill>
                  <a:srgbClr val="0000CC"/>
                </a:solidFill>
              </a:rPr>
              <a:t>sparsity level-independent</a:t>
            </a:r>
            <a:r>
              <a:rPr lang="en-US" altLang="zh-CN" dirty="0"/>
              <a:t> threshold, which is dependent on the `first significant jump' rule </a:t>
            </a:r>
            <a:r>
              <a:rPr lang="en-US" altLang="zh-CN" baseline="30000" dirty="0"/>
              <a:t>[2]</a:t>
            </a:r>
            <a:endParaRPr lang="en-US" altLang="zh-CN" dirty="0"/>
          </a:p>
          <a:p>
            <a:pPr lvl="1" eaLnBrk="1" hangingPunct="1">
              <a:lnSpc>
                <a:spcPct val="80000"/>
              </a:lnSpc>
            </a:pPr>
            <a:r>
              <a:rPr lang="en-US" altLang="zh-CN" dirty="0"/>
              <a:t>Only if more than half of the elements in a block are non-zero elements, this block will updated as </a:t>
            </a:r>
            <a:r>
              <a:rPr lang="en-US" altLang="zh-CN" dirty="0">
                <a:solidFill>
                  <a:srgbClr val="C00000"/>
                </a:solidFill>
              </a:rPr>
              <a:t>non-zero block</a:t>
            </a:r>
          </a:p>
          <a:p>
            <a:pPr lvl="1" eaLnBrk="1" hangingPunct="1">
              <a:lnSpc>
                <a:spcPct val="80000"/>
              </a:lnSpc>
            </a:pPr>
            <a:endParaRPr lang="en-US" altLang="zh-CN" sz="2000" dirty="0"/>
          </a:p>
        </p:txBody>
      </p:sp>
      <p:grpSp>
        <p:nvGrpSpPr>
          <p:cNvPr id="2" name="组合 1"/>
          <p:cNvGrpSpPr/>
          <p:nvPr/>
        </p:nvGrpSpPr>
        <p:grpSpPr>
          <a:xfrm>
            <a:off x="3840480" y="1135063"/>
            <a:ext cx="5273040" cy="4935598"/>
            <a:chOff x="3810000" y="1247775"/>
            <a:chExt cx="5421313" cy="5365750"/>
          </a:xfrm>
        </p:grpSpPr>
        <p:pic>
          <p:nvPicPr>
            <p:cNvPr id="21506"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47775"/>
              <a:ext cx="5421313"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圆角矩形 2"/>
            <p:cNvSpPr>
              <a:spLocks noChangeArrowheads="1"/>
            </p:cNvSpPr>
            <p:nvPr/>
          </p:nvSpPr>
          <p:spPr bwMode="auto">
            <a:xfrm>
              <a:off x="3924300" y="4724400"/>
              <a:ext cx="5307013" cy="496888"/>
            </a:xfrm>
            <a:prstGeom prst="roundRect">
              <a:avLst>
                <a:gd name="adj" fmla="val 16667"/>
              </a:avLst>
            </a:prstGeom>
            <a:noFill/>
            <a:ln w="190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Tx/>
                <a:buNone/>
              </a:pPr>
              <a:endParaRPr lang="zh-CN" altLang="en-US" sz="2400">
                <a:solidFill>
                  <a:schemeClr val="tx1"/>
                </a:solidFill>
              </a:endParaRPr>
            </a:p>
          </p:txBody>
        </p:sp>
        <p:sp>
          <p:nvSpPr>
            <p:cNvPr id="21510" name="圆角矩形 5"/>
            <p:cNvSpPr>
              <a:spLocks noChangeArrowheads="1"/>
            </p:cNvSpPr>
            <p:nvPr/>
          </p:nvSpPr>
          <p:spPr bwMode="auto">
            <a:xfrm>
              <a:off x="3921125" y="4416425"/>
              <a:ext cx="5305425" cy="231775"/>
            </a:xfrm>
            <a:prstGeom prst="roundRect">
              <a:avLst>
                <a:gd name="adj" fmla="val 16667"/>
              </a:avLst>
            </a:prstGeom>
            <a:noFill/>
            <a:ln w="1905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Tx/>
                <a:buNone/>
              </a:pPr>
              <a:endParaRPr lang="zh-CN" altLang="en-US" sz="2400">
                <a:solidFill>
                  <a:schemeClr val="tx1"/>
                </a:solidFill>
              </a:endParaRPr>
            </a:p>
          </p:txBody>
        </p:sp>
      </p:grpSp>
      <p:sp>
        <p:nvSpPr>
          <p:cNvPr id="8" name="矩形 1"/>
          <p:cNvSpPr>
            <a:spLocks noChangeArrowheads="1"/>
          </p:cNvSpPr>
          <p:nvPr/>
        </p:nvSpPr>
        <p:spPr bwMode="auto">
          <a:xfrm>
            <a:off x="228600" y="6070661"/>
            <a:ext cx="8763000" cy="49244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sz="1300" dirty="0"/>
              <a:t>[2] Y. Wang and W. Yin, ``Sparse signal reconstruction via iterative support detection," </a:t>
            </a:r>
            <a:r>
              <a:rPr lang="en-US" altLang="zh-CN" sz="1300" dirty="0">
                <a:solidFill>
                  <a:srgbClr val="C00000"/>
                </a:solidFill>
              </a:rPr>
              <a:t>SIAM Journal on Imaging </a:t>
            </a:r>
          </a:p>
          <a:p>
            <a:pPr eaLnBrk="1" hangingPunct="1">
              <a:spcBef>
                <a:spcPct val="0"/>
              </a:spcBef>
              <a:buClrTx/>
              <a:buFont typeface="Arial" panose="020B0604020202020204" pitchFamily="34" charset="0"/>
              <a:buNone/>
            </a:pPr>
            <a:r>
              <a:rPr lang="en-US" altLang="zh-CN" sz="1300" dirty="0">
                <a:solidFill>
                  <a:srgbClr val="C00000"/>
                </a:solidFill>
              </a:rPr>
              <a:t>     Sciences</a:t>
            </a:r>
            <a:r>
              <a:rPr lang="en-US" altLang="zh-CN" sz="1300" dirty="0"/>
              <a:t>, vol.  49, no. 6, pp. 2543-2563, Jun. 2011.</a:t>
            </a:r>
            <a:endParaRPr lang="zh-CN" altLang="en-US" sz="1300" dirty="0"/>
          </a:p>
        </p:txBody>
      </p:sp>
    </p:spTree>
    <p:custDataLst>
      <p:tags r:id="rId1"/>
    </p:custData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CN">
                <a:ea typeface="宋体" panose="02010600030101010101" pitchFamily="2" charset="-122"/>
              </a:rPr>
              <a:t>Contents</a:t>
            </a:r>
          </a:p>
        </p:txBody>
      </p:sp>
      <p:grpSp>
        <p:nvGrpSpPr>
          <p:cNvPr id="23555" name="组合 1"/>
          <p:cNvGrpSpPr>
            <a:grpSpLocks/>
          </p:cNvGrpSpPr>
          <p:nvPr/>
        </p:nvGrpSpPr>
        <p:grpSpPr bwMode="auto">
          <a:xfrm>
            <a:off x="381000" y="1524000"/>
            <a:ext cx="5867400" cy="4191000"/>
            <a:chOff x="381000" y="1524000"/>
            <a:chExt cx="4495800" cy="3933825"/>
          </a:xfrm>
        </p:grpSpPr>
        <p:sp>
          <p:nvSpPr>
            <p:cNvPr id="5123" name="AutoShape 6"/>
            <p:cNvSpPr>
              <a:spLocks noChangeArrowheads="1"/>
            </p:cNvSpPr>
            <p:nvPr/>
          </p:nvSpPr>
          <p:spPr bwMode="gray">
            <a:xfrm>
              <a:off x="837149" y="1643207"/>
              <a:ext cx="4039651"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4" name="AutoShape 7"/>
            <p:cNvSpPr>
              <a:spLocks noChangeArrowheads="1"/>
            </p:cNvSpPr>
            <p:nvPr/>
          </p:nvSpPr>
          <p:spPr bwMode="gray">
            <a:xfrm>
              <a:off x="406545" y="1524000"/>
              <a:ext cx="772411"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1" name="Text Box 8"/>
            <p:cNvSpPr txBox="1">
              <a:spLocks noChangeArrowheads="1"/>
            </p:cNvSpPr>
            <p:nvPr/>
          </p:nvSpPr>
          <p:spPr bwMode="gray">
            <a:xfrm>
              <a:off x="1067047" y="1625326"/>
              <a:ext cx="3275755"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Technical Background</a:t>
              </a:r>
              <a:endParaRPr lang="zh-CN" altLang="zh-CN" dirty="0">
                <a:latin typeface="+mn-lt"/>
              </a:endParaRPr>
            </a:p>
          </p:txBody>
        </p:sp>
        <p:sp>
          <p:nvSpPr>
            <p:cNvPr id="4102" name="Text Box 9"/>
            <p:cNvSpPr txBox="1">
              <a:spLocks noChangeArrowheads="1"/>
            </p:cNvSpPr>
            <p:nvPr/>
          </p:nvSpPr>
          <p:spPr bwMode="gray">
            <a:xfrm>
              <a:off x="660771" y="1622346"/>
              <a:ext cx="273690"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1</a:t>
              </a:r>
              <a:endParaRPr lang="zh-CN" altLang="zh-CN">
                <a:latin typeface="+mn-lt"/>
              </a:endParaRPr>
            </a:p>
          </p:txBody>
        </p:sp>
        <p:sp>
          <p:nvSpPr>
            <p:cNvPr id="5127" name="AutoShape 6"/>
            <p:cNvSpPr>
              <a:spLocks noChangeArrowheads="1"/>
            </p:cNvSpPr>
            <p:nvPr/>
          </p:nvSpPr>
          <p:spPr bwMode="gray">
            <a:xfrm>
              <a:off x="828634" y="2452324"/>
              <a:ext cx="4048166"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8" name="AutoShape 7"/>
            <p:cNvSpPr>
              <a:spLocks noChangeArrowheads="1"/>
            </p:cNvSpPr>
            <p:nvPr/>
          </p:nvSpPr>
          <p:spPr bwMode="gray">
            <a:xfrm>
              <a:off x="398030" y="2333117"/>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5" name="Text Box 8"/>
            <p:cNvSpPr txBox="1">
              <a:spLocks noChangeArrowheads="1"/>
            </p:cNvSpPr>
            <p:nvPr/>
          </p:nvSpPr>
          <p:spPr bwMode="gray">
            <a:xfrm>
              <a:off x="1067047" y="2444873"/>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Proposed Solution</a:t>
              </a:r>
              <a:endParaRPr lang="zh-CN" altLang="zh-CN" dirty="0">
                <a:latin typeface="+mn-lt"/>
              </a:endParaRPr>
            </a:p>
          </p:txBody>
        </p:sp>
        <p:sp>
          <p:nvSpPr>
            <p:cNvPr id="4106" name="Text Box 9"/>
            <p:cNvSpPr txBox="1">
              <a:spLocks noChangeArrowheads="1"/>
            </p:cNvSpPr>
            <p:nvPr/>
          </p:nvSpPr>
          <p:spPr bwMode="gray">
            <a:xfrm>
              <a:off x="653473" y="2431462"/>
              <a:ext cx="272473"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2</a:t>
              </a:r>
              <a:endParaRPr lang="zh-CN" altLang="zh-CN">
                <a:latin typeface="+mn-lt"/>
              </a:endParaRPr>
            </a:p>
          </p:txBody>
        </p:sp>
        <p:sp>
          <p:nvSpPr>
            <p:cNvPr id="5131" name="AutoShape 6"/>
            <p:cNvSpPr>
              <a:spLocks noChangeArrowheads="1"/>
            </p:cNvSpPr>
            <p:nvPr/>
          </p:nvSpPr>
          <p:spPr bwMode="gray">
            <a:xfrm>
              <a:off x="811604" y="3291241"/>
              <a:ext cx="4065196"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2" name="AutoShape 7"/>
            <p:cNvSpPr>
              <a:spLocks noChangeArrowheads="1"/>
            </p:cNvSpPr>
            <p:nvPr/>
          </p:nvSpPr>
          <p:spPr bwMode="gray">
            <a:xfrm>
              <a:off x="381000" y="3172034"/>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9" name="Text Box 8"/>
            <p:cNvSpPr txBox="1">
              <a:spLocks noChangeArrowheads="1"/>
            </p:cNvSpPr>
            <p:nvPr/>
          </p:nvSpPr>
          <p:spPr bwMode="gray">
            <a:xfrm>
              <a:off x="1129084" y="3282301"/>
              <a:ext cx="313830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solidFill>
                    <a:srgbClr val="C00000"/>
                  </a:solidFill>
                  <a:latin typeface="+mn-lt"/>
                </a:rPr>
                <a:t>Performance Analysis</a:t>
              </a:r>
              <a:endParaRPr lang="zh-CN" altLang="zh-CN" dirty="0">
                <a:solidFill>
                  <a:srgbClr val="C00000"/>
                </a:solidFill>
                <a:latin typeface="+mn-lt"/>
              </a:endParaRPr>
            </a:p>
          </p:txBody>
        </p:sp>
        <p:sp>
          <p:nvSpPr>
            <p:cNvPr id="4110" name="Text Box 9"/>
            <p:cNvSpPr txBox="1">
              <a:spLocks noChangeArrowheads="1"/>
            </p:cNvSpPr>
            <p:nvPr/>
          </p:nvSpPr>
          <p:spPr bwMode="gray">
            <a:xfrm>
              <a:off x="636443" y="3270380"/>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3</a:t>
              </a:r>
              <a:endParaRPr lang="zh-CN" altLang="zh-CN">
                <a:latin typeface="+mn-lt"/>
              </a:endParaRPr>
            </a:p>
          </p:txBody>
        </p:sp>
        <p:sp>
          <p:nvSpPr>
            <p:cNvPr id="5135" name="AutoShape 6"/>
            <p:cNvSpPr>
              <a:spLocks noChangeArrowheads="1"/>
            </p:cNvSpPr>
            <p:nvPr/>
          </p:nvSpPr>
          <p:spPr bwMode="gray">
            <a:xfrm>
              <a:off x="812821" y="4106318"/>
              <a:ext cx="4063979"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6" name="AutoShape 7"/>
            <p:cNvSpPr>
              <a:spLocks noChangeArrowheads="1"/>
            </p:cNvSpPr>
            <p:nvPr/>
          </p:nvSpPr>
          <p:spPr bwMode="gray">
            <a:xfrm>
              <a:off x="382217" y="3987111"/>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3" name="Text Box 8"/>
            <p:cNvSpPr txBox="1">
              <a:spLocks noChangeArrowheads="1"/>
            </p:cNvSpPr>
            <p:nvPr/>
          </p:nvSpPr>
          <p:spPr bwMode="gray">
            <a:xfrm>
              <a:off x="838365" y="4109298"/>
              <a:ext cx="3055587"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zh-CN" b="1">
                  <a:latin typeface="+mn-lt"/>
                </a:rPr>
                <a:t>    </a:t>
              </a:r>
              <a:r>
                <a:rPr lang="en-US" altLang="zh-CN" b="1">
                  <a:latin typeface="+mn-lt"/>
                </a:rPr>
                <a:t>Simulation Results</a:t>
              </a:r>
              <a:endParaRPr lang="zh-CN" altLang="zh-CN">
                <a:latin typeface="+mn-lt"/>
              </a:endParaRPr>
            </a:p>
          </p:txBody>
        </p:sp>
        <p:sp>
          <p:nvSpPr>
            <p:cNvPr id="4114" name="Text Box 9"/>
            <p:cNvSpPr txBox="1">
              <a:spLocks noChangeArrowheads="1"/>
            </p:cNvSpPr>
            <p:nvPr/>
          </p:nvSpPr>
          <p:spPr bwMode="gray">
            <a:xfrm>
              <a:off x="637660" y="4086947"/>
              <a:ext cx="272473" cy="4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4</a:t>
              </a:r>
              <a:endParaRPr lang="zh-CN" altLang="zh-CN">
                <a:latin typeface="+mn-lt"/>
              </a:endParaRPr>
            </a:p>
          </p:txBody>
        </p:sp>
        <p:sp>
          <p:nvSpPr>
            <p:cNvPr id="5139" name="AutoShape 6"/>
            <p:cNvSpPr>
              <a:spLocks noChangeArrowheads="1"/>
            </p:cNvSpPr>
            <p:nvPr/>
          </p:nvSpPr>
          <p:spPr bwMode="gray">
            <a:xfrm>
              <a:off x="812821" y="4891593"/>
              <a:ext cx="4063979" cy="45596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40" name="AutoShape 7"/>
            <p:cNvSpPr>
              <a:spLocks noChangeArrowheads="1"/>
            </p:cNvSpPr>
            <p:nvPr/>
          </p:nvSpPr>
          <p:spPr bwMode="gray">
            <a:xfrm>
              <a:off x="382217" y="4772386"/>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7" name="Text Box 8"/>
            <p:cNvSpPr txBox="1">
              <a:spLocks noChangeArrowheads="1"/>
            </p:cNvSpPr>
            <p:nvPr/>
          </p:nvSpPr>
          <p:spPr bwMode="gray">
            <a:xfrm>
              <a:off x="686316" y="4882652"/>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Conclusions</a:t>
              </a:r>
              <a:endParaRPr lang="zh-CN" altLang="zh-CN" dirty="0">
                <a:latin typeface="+mn-lt"/>
              </a:endParaRPr>
            </a:p>
          </p:txBody>
        </p:sp>
        <p:sp>
          <p:nvSpPr>
            <p:cNvPr id="4118" name="Text Box 9"/>
            <p:cNvSpPr txBox="1">
              <a:spLocks noChangeArrowheads="1"/>
            </p:cNvSpPr>
            <p:nvPr/>
          </p:nvSpPr>
          <p:spPr bwMode="gray">
            <a:xfrm>
              <a:off x="637660" y="4870731"/>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5</a:t>
              </a:r>
              <a:endParaRPr lang="zh-CN" altLang="zh-CN">
                <a:latin typeface="+mn-lt"/>
              </a:endParaRPr>
            </a:p>
          </p:txBody>
        </p:sp>
      </p:grpSp>
    </p:spTree>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 y="304800"/>
            <a:ext cx="8686800" cy="685800"/>
          </a:xfrm>
        </p:spPr>
        <p:txBody>
          <a:bodyPr/>
          <a:lstStyle/>
          <a:p>
            <a:pPr eaLnBrk="1" hangingPunct="1"/>
            <a:r>
              <a:rPr lang="en-US" altLang="zh-CN">
                <a:ea typeface="宋体" panose="02010600030101010101" pitchFamily="2" charset="-122"/>
              </a:rPr>
              <a:t>Maximal Mutual Coherence (MMC)</a:t>
            </a:r>
          </a:p>
        </p:txBody>
      </p:sp>
      <p:sp>
        <p:nvSpPr>
          <p:cNvPr id="19459" name="Rectangle 3"/>
          <p:cNvSpPr>
            <a:spLocks noGrp="1" noChangeArrowheads="1"/>
          </p:cNvSpPr>
          <p:nvPr>
            <p:ph type="body" idx="4294967295"/>
          </p:nvPr>
        </p:nvSpPr>
        <p:spPr>
          <a:xfrm>
            <a:off x="76200" y="1219200"/>
            <a:ext cx="8991600" cy="5257800"/>
          </a:xfrm>
        </p:spPr>
        <p:txBody>
          <a:bodyPr/>
          <a:lstStyle/>
          <a:p>
            <a:pPr eaLnBrk="1" hangingPunct="1">
              <a:lnSpc>
                <a:spcPct val="80000"/>
              </a:lnSpc>
              <a:defRPr/>
            </a:pPr>
            <a:r>
              <a:rPr lang="en-US" altLang="zh-CN" sz="2400" b="1" dirty="0">
                <a:ea typeface="宋体" panose="02010600030101010101" pitchFamily="2" charset="-122"/>
              </a:rPr>
              <a:t>MMC is defined as the </a:t>
            </a:r>
            <a:r>
              <a:rPr lang="en-US" altLang="zh-CN" sz="2400" b="1" dirty="0">
                <a:solidFill>
                  <a:srgbClr val="C00000"/>
                </a:solidFill>
                <a:ea typeface="宋体" panose="02010600030101010101" pitchFamily="2" charset="-122"/>
              </a:rPr>
              <a:t>largest</a:t>
            </a:r>
            <a:r>
              <a:rPr lang="en-US" altLang="zh-CN" sz="2400" b="1" dirty="0">
                <a:ea typeface="宋体" panose="02010600030101010101" pitchFamily="2" charset="-122"/>
              </a:rPr>
              <a:t> </a:t>
            </a:r>
            <a:r>
              <a:rPr lang="en-US" altLang="zh-CN" sz="2400" b="1" dirty="0">
                <a:solidFill>
                  <a:srgbClr val="0000CC"/>
                </a:solidFill>
                <a:ea typeface="宋体" panose="02010600030101010101" pitchFamily="2" charset="-122"/>
              </a:rPr>
              <a:t>normalized</a:t>
            </a:r>
            <a:r>
              <a:rPr lang="en-US" altLang="zh-CN" sz="2400" b="1" dirty="0">
                <a:ea typeface="宋体" panose="02010600030101010101" pitchFamily="2" charset="-122"/>
              </a:rPr>
              <a:t> absolute </a:t>
            </a:r>
            <a:r>
              <a:rPr lang="en-US" altLang="zh-CN" sz="2400" b="1" dirty="0">
                <a:solidFill>
                  <a:srgbClr val="C00000"/>
                </a:solidFill>
                <a:ea typeface="宋体" panose="02010600030101010101" pitchFamily="2" charset="-122"/>
              </a:rPr>
              <a:t>inner product</a:t>
            </a:r>
            <a:r>
              <a:rPr lang="en-US" altLang="zh-CN" sz="2400" b="1" dirty="0">
                <a:ea typeface="宋体" panose="02010600030101010101" pitchFamily="2" charset="-122"/>
              </a:rPr>
              <a:t> between any two columns, i.e.,</a:t>
            </a:r>
          </a:p>
          <a:p>
            <a:pPr lvl="1" eaLnBrk="1" hangingPunct="1">
              <a:lnSpc>
                <a:spcPct val="80000"/>
              </a:lnSpc>
              <a:defRPr/>
            </a:pPr>
            <a:endParaRPr lang="en-US" altLang="zh-CN" b="1" dirty="0">
              <a:ea typeface="宋体" panose="02010600030101010101" pitchFamily="2" charset="-122"/>
            </a:endParaRPr>
          </a:p>
          <a:p>
            <a:pPr marL="457200" lvl="1" indent="0" eaLnBrk="1" hangingPunct="1">
              <a:lnSpc>
                <a:spcPct val="80000"/>
              </a:lnSpc>
              <a:buFontTx/>
              <a:buNone/>
              <a:defRPr/>
            </a:pPr>
            <a:endParaRPr lang="en-US" altLang="zh-CN" dirty="0">
              <a:ea typeface="宋体" panose="02010600030101010101" pitchFamily="2" charset="-122"/>
            </a:endParaRPr>
          </a:p>
          <a:p>
            <a:pPr marL="457200" lvl="1" indent="0" eaLnBrk="1" hangingPunct="1">
              <a:lnSpc>
                <a:spcPct val="80000"/>
              </a:lnSpc>
              <a:buFontTx/>
              <a:buNone/>
              <a:defRPr/>
            </a:pPr>
            <a:endParaRPr lang="en-US" altLang="zh-CN" dirty="0">
              <a:ea typeface="宋体" panose="02010600030101010101" pitchFamily="2" charset="-122"/>
            </a:endParaRPr>
          </a:p>
          <a:p>
            <a:pPr eaLnBrk="1" hangingPunct="1">
              <a:lnSpc>
                <a:spcPct val="80000"/>
              </a:lnSpc>
              <a:defRPr/>
            </a:pPr>
            <a:r>
              <a:rPr lang="en-US" altLang="zh-CN" sz="2400" b="1" dirty="0">
                <a:ea typeface="宋体" panose="02010600030101010101" pitchFamily="2" charset="-122"/>
              </a:rPr>
              <a:t>The </a:t>
            </a:r>
            <a:r>
              <a:rPr lang="en-US" altLang="zh-CN" sz="2400" b="1" dirty="0">
                <a:solidFill>
                  <a:srgbClr val="C00000"/>
                </a:solidFill>
                <a:ea typeface="宋体" panose="02010600030101010101" pitchFamily="2" charset="-122"/>
              </a:rPr>
              <a:t>smaller MMC </a:t>
            </a:r>
            <a:r>
              <a:rPr lang="en-US" altLang="zh-CN" sz="2400" b="1" dirty="0">
                <a:ea typeface="宋体" panose="02010600030101010101" pitchFamily="2" charset="-122"/>
              </a:rPr>
              <a:t>of the sensing matrix  </a:t>
            </a:r>
            <a:r>
              <a:rPr lang="en-US" altLang="zh-CN" sz="2400" b="1" dirty="0">
                <a:solidFill>
                  <a:srgbClr val="FFFFFF"/>
                </a:solidFill>
                <a:ea typeface="宋体" panose="02010600030101010101" pitchFamily="2" charset="-122"/>
              </a:rPr>
              <a:t>P </a:t>
            </a:r>
            <a:r>
              <a:rPr lang="en-US" altLang="zh-CN" sz="2400" b="1" dirty="0">
                <a:ea typeface="宋体" panose="02010600030101010101" pitchFamily="2" charset="-122"/>
              </a:rPr>
              <a:t>ensures reliable channel estimation performance </a:t>
            </a:r>
            <a:r>
              <a:rPr lang="en-US" altLang="zh-CN" sz="2400" b="1" baseline="30000" dirty="0">
                <a:ea typeface="宋体" panose="02010600030101010101" pitchFamily="2" charset="-122"/>
              </a:rPr>
              <a:t>[3]</a:t>
            </a:r>
          </a:p>
          <a:p>
            <a:pPr marL="0" indent="0" eaLnBrk="1" hangingPunct="1">
              <a:lnSpc>
                <a:spcPct val="80000"/>
              </a:lnSpc>
              <a:buFont typeface="Wingdings" panose="05000000000000000000" pitchFamily="2" charset="2"/>
              <a:buNone/>
              <a:defRPr/>
            </a:pPr>
            <a:endParaRPr lang="en-US" altLang="zh-CN" sz="2400" b="1" dirty="0">
              <a:ea typeface="宋体" panose="02010600030101010101" pitchFamily="2" charset="-122"/>
            </a:endParaRPr>
          </a:p>
          <a:p>
            <a:pPr lvl="1" eaLnBrk="1" hangingPunct="1">
              <a:lnSpc>
                <a:spcPct val="80000"/>
              </a:lnSpc>
              <a:defRPr/>
            </a:pPr>
            <a:endParaRPr lang="en-US" altLang="zh-CN" dirty="0">
              <a:ea typeface="宋体" panose="02010600030101010101" pitchFamily="2" charset="-122"/>
            </a:endParaRPr>
          </a:p>
          <a:p>
            <a:pPr lvl="1" eaLnBrk="1" hangingPunct="1">
              <a:lnSpc>
                <a:spcPct val="80000"/>
              </a:lnSpc>
              <a:defRPr/>
            </a:pPr>
            <a:endParaRPr lang="en-US" altLang="zh-CN" dirty="0">
              <a:ea typeface="宋体" panose="02010600030101010101" pitchFamily="2" charset="-122"/>
            </a:endParaRPr>
          </a:p>
          <a:p>
            <a:pPr lvl="1" eaLnBrk="1" hangingPunct="1">
              <a:lnSpc>
                <a:spcPct val="80000"/>
              </a:lnSpc>
              <a:defRPr/>
            </a:pPr>
            <a:r>
              <a:rPr lang="en-US" altLang="zh-CN" dirty="0">
                <a:ea typeface="宋体" panose="02010600030101010101" pitchFamily="2" charset="-122"/>
              </a:rPr>
              <a:t>    is the recovered channel vector</a:t>
            </a:r>
          </a:p>
          <a:p>
            <a:pPr lvl="1" eaLnBrk="1" hangingPunct="1">
              <a:lnSpc>
                <a:spcPct val="80000"/>
              </a:lnSpc>
              <a:defRPr/>
            </a:pPr>
            <a:r>
              <a:rPr lang="en-US" altLang="zh-CN" dirty="0">
                <a:ea typeface="宋体" panose="02010600030101010101" pitchFamily="2" charset="-122"/>
              </a:rPr>
              <a:t>    is the noise power</a:t>
            </a:r>
          </a:p>
          <a:p>
            <a:pPr lvl="1" eaLnBrk="1" hangingPunct="1">
              <a:lnSpc>
                <a:spcPct val="80000"/>
              </a:lnSpc>
              <a:defRPr/>
            </a:pPr>
            <a:r>
              <a:rPr lang="en-US" altLang="zh-CN" dirty="0">
                <a:ea typeface="宋体" panose="02010600030101010101" pitchFamily="2" charset="-122"/>
              </a:rPr>
              <a:t>    is the sparsity level of channel vector</a:t>
            </a:r>
          </a:p>
          <a:p>
            <a:pPr lvl="1" eaLnBrk="1" hangingPunct="1">
              <a:lnSpc>
                <a:spcPct val="80000"/>
              </a:lnSpc>
              <a:defRPr/>
            </a:pPr>
            <a:endParaRPr lang="en-US" altLang="zh-CN" b="1" dirty="0">
              <a:ea typeface="宋体" panose="02010600030101010101" pitchFamily="2" charset="-122"/>
            </a:endParaRPr>
          </a:p>
          <a:p>
            <a:pPr lvl="2" eaLnBrk="1" hangingPunct="1">
              <a:lnSpc>
                <a:spcPct val="80000"/>
              </a:lnSpc>
              <a:defRPr/>
            </a:pPr>
            <a:endParaRPr lang="en-US" altLang="zh-CN" sz="1600" b="1" dirty="0">
              <a:ea typeface="宋体" panose="02010600030101010101" pitchFamily="2" charset="-122"/>
            </a:endParaRPr>
          </a:p>
          <a:p>
            <a:pPr lvl="1" eaLnBrk="1" hangingPunct="1">
              <a:lnSpc>
                <a:spcPct val="80000"/>
              </a:lnSpc>
              <a:defRPr/>
            </a:pPr>
            <a:endParaRPr lang="en-US" altLang="zh-CN" sz="20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a:p>
            <a:pPr eaLnBrk="1" hangingPunct="1">
              <a:lnSpc>
                <a:spcPct val="80000"/>
              </a:lnSpc>
              <a:buFont typeface="Wingdings" panose="05000000000000000000" pitchFamily="2" charset="2"/>
              <a:buNone/>
              <a:defRPr/>
            </a:pPr>
            <a:endParaRPr lang="en-US" altLang="zh-CN" sz="24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a:p>
            <a:pPr eaLnBrk="1" hangingPunct="1">
              <a:lnSpc>
                <a:spcPct val="80000"/>
              </a:lnSpc>
              <a:defRPr/>
            </a:pPr>
            <a:endParaRPr lang="en-US" altLang="zh-CN" sz="2400" b="1" dirty="0">
              <a:ea typeface="宋体" panose="02010600030101010101" pitchFamily="2" charset="-122"/>
            </a:endParaRPr>
          </a:p>
        </p:txBody>
      </p:sp>
      <p:graphicFrame>
        <p:nvGraphicFramePr>
          <p:cNvPr id="24580" name="对象 11"/>
          <p:cNvGraphicFramePr>
            <a:graphicFrameLocks noChangeAspect="1"/>
          </p:cNvGraphicFramePr>
          <p:nvPr/>
        </p:nvGraphicFramePr>
        <p:xfrm>
          <a:off x="6248400" y="2938463"/>
          <a:ext cx="287338" cy="338137"/>
        </p:xfrm>
        <a:graphic>
          <a:graphicData uri="http://schemas.openxmlformats.org/presentationml/2006/ole">
            <mc:AlternateContent xmlns:mc="http://schemas.openxmlformats.org/markup-compatibility/2006">
              <mc:Choice xmlns:v="urn:schemas-microsoft-com:vml" Requires="v">
                <p:oleObj spid="_x0000_s25205" name="Equation" r:id="rId5" imgW="139579" imgH="164957" progId="Equation.DSMT4">
                  <p:embed/>
                </p:oleObj>
              </mc:Choice>
              <mc:Fallback>
                <p:oleObj name="Equation" r:id="rId5" imgW="139579" imgH="164957" progId="Equation.DSMT4">
                  <p:embed/>
                  <p:pic>
                    <p:nvPicPr>
                      <p:cNvPr id="0" name="对象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938463"/>
                        <a:ext cx="28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对象 12"/>
          <p:cNvGraphicFramePr>
            <a:graphicFrameLocks noChangeAspect="1"/>
          </p:cNvGraphicFramePr>
          <p:nvPr>
            <p:extLst>
              <p:ext uri="{D42A27DB-BD31-4B8C-83A1-F6EECF244321}">
                <p14:modId xmlns:p14="http://schemas.microsoft.com/office/powerpoint/2010/main" val="587492560"/>
              </p:ext>
            </p:extLst>
          </p:nvPr>
        </p:nvGraphicFramePr>
        <p:xfrm>
          <a:off x="1704975" y="1828800"/>
          <a:ext cx="5105400" cy="1219200"/>
        </p:xfrm>
        <a:graphic>
          <a:graphicData uri="http://schemas.openxmlformats.org/presentationml/2006/ole">
            <mc:AlternateContent xmlns:mc="http://schemas.openxmlformats.org/markup-compatibility/2006">
              <mc:Choice xmlns:v="urn:schemas-microsoft-com:vml" Requires="v">
                <p:oleObj spid="_x0000_s25206" name="Equation" r:id="rId7" imgW="2006280" imgH="469800" progId="Equation.DSMT4">
                  <p:embed/>
                </p:oleObj>
              </mc:Choice>
              <mc:Fallback>
                <p:oleObj name="Equation" r:id="rId7" imgW="2006280" imgH="469800" progId="Equation.DSMT4">
                  <p:embed/>
                  <p:pic>
                    <p:nvPicPr>
                      <p:cNvPr id="0" name="对象 12"/>
                      <p:cNvPicPr>
                        <a:picLocks noChangeAspect="1" noChangeArrowheads="1"/>
                      </p:cNvPicPr>
                      <p:nvPr/>
                    </p:nvPicPr>
                    <p:blipFill>
                      <a:blip r:embed="rId8"/>
                      <a:srcRect/>
                      <a:stretch>
                        <a:fillRect/>
                      </a:stretch>
                    </p:blipFill>
                    <p:spPr bwMode="auto">
                      <a:xfrm>
                        <a:off x="1704975" y="1828800"/>
                        <a:ext cx="510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2" name="对象 14"/>
          <p:cNvGraphicFramePr>
            <a:graphicFrameLocks noChangeAspect="1"/>
          </p:cNvGraphicFramePr>
          <p:nvPr/>
        </p:nvGraphicFramePr>
        <p:xfrm>
          <a:off x="1993900" y="3505200"/>
          <a:ext cx="4492625" cy="1152525"/>
        </p:xfrm>
        <a:graphic>
          <a:graphicData uri="http://schemas.openxmlformats.org/presentationml/2006/ole">
            <mc:AlternateContent xmlns:mc="http://schemas.openxmlformats.org/markup-compatibility/2006">
              <mc:Choice xmlns:v="urn:schemas-microsoft-com:vml" Requires="v">
                <p:oleObj spid="_x0000_s25207" name="Equation" r:id="rId9" imgW="1764534" imgH="444307" progId="Equation.DSMT4">
                  <p:embed/>
                </p:oleObj>
              </mc:Choice>
              <mc:Fallback>
                <p:oleObj name="Equation" r:id="rId9" imgW="1764534" imgH="444307" progId="Equation.DSMT4">
                  <p:embed/>
                  <p:pic>
                    <p:nvPicPr>
                      <p:cNvPr id="0" name="对象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3900" y="3505200"/>
                        <a:ext cx="4492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对象 15"/>
          <p:cNvGraphicFramePr>
            <a:graphicFrameLocks noChangeAspect="1"/>
          </p:cNvGraphicFramePr>
          <p:nvPr/>
        </p:nvGraphicFramePr>
        <p:xfrm>
          <a:off x="849313" y="4495800"/>
          <a:ext cx="323850" cy="558800"/>
        </p:xfrm>
        <a:graphic>
          <a:graphicData uri="http://schemas.openxmlformats.org/presentationml/2006/ole">
            <mc:AlternateContent xmlns:mc="http://schemas.openxmlformats.org/markup-compatibility/2006">
              <mc:Choice xmlns:v="urn:schemas-microsoft-com:vml" Requires="v">
                <p:oleObj spid="_x0000_s25208" name="Equation" r:id="rId11" imgW="126780" imgH="215526" progId="Equation.DSMT4">
                  <p:embed/>
                </p:oleObj>
              </mc:Choice>
              <mc:Fallback>
                <p:oleObj name="Equation" r:id="rId11" imgW="126780" imgH="215526" progId="Equation.DSMT4">
                  <p:embed/>
                  <p:pic>
                    <p:nvPicPr>
                      <p:cNvPr id="0" name="对象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313" y="4495800"/>
                        <a:ext cx="3238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4" name="对象 16"/>
          <p:cNvGraphicFramePr>
            <a:graphicFrameLocks noChangeAspect="1"/>
          </p:cNvGraphicFramePr>
          <p:nvPr/>
        </p:nvGraphicFramePr>
        <p:xfrm>
          <a:off x="871538" y="5054600"/>
          <a:ext cx="322262" cy="427038"/>
        </p:xfrm>
        <a:graphic>
          <a:graphicData uri="http://schemas.openxmlformats.org/presentationml/2006/ole">
            <mc:AlternateContent xmlns:mc="http://schemas.openxmlformats.org/markup-compatibility/2006">
              <mc:Choice xmlns:v="urn:schemas-microsoft-com:vml" Requires="v">
                <p:oleObj spid="_x0000_s25209" name="Equation" r:id="rId13" imgW="126780" imgH="164814" progId="Equation.DSMT4">
                  <p:embed/>
                </p:oleObj>
              </mc:Choice>
              <mc:Fallback>
                <p:oleObj name="Equation" r:id="rId13" imgW="126780" imgH="164814" progId="Equation.DSMT4">
                  <p:embed/>
                  <p:pic>
                    <p:nvPicPr>
                      <p:cNvPr id="0" name="对象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1538" y="5054600"/>
                        <a:ext cx="3222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对象 17"/>
          <p:cNvGraphicFramePr>
            <a:graphicFrameLocks noChangeAspect="1"/>
          </p:cNvGraphicFramePr>
          <p:nvPr/>
        </p:nvGraphicFramePr>
        <p:xfrm>
          <a:off x="849313" y="5408613"/>
          <a:ext cx="365125" cy="371475"/>
        </p:xfrm>
        <a:graphic>
          <a:graphicData uri="http://schemas.openxmlformats.org/presentationml/2006/ole">
            <mc:AlternateContent xmlns:mc="http://schemas.openxmlformats.org/markup-compatibility/2006">
              <mc:Choice xmlns:v="urn:schemas-microsoft-com:vml" Requires="v">
                <p:oleObj spid="_x0000_s25210" name="Equation" r:id="rId15" imgW="164885" imgH="164885" progId="Equation.DSMT4">
                  <p:embed/>
                </p:oleObj>
              </mc:Choice>
              <mc:Fallback>
                <p:oleObj name="Equation" r:id="rId15" imgW="164885" imgH="164885" progId="Equation.DSMT4">
                  <p:embed/>
                  <p:pic>
                    <p:nvPicPr>
                      <p:cNvPr id="0" name="对象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9313" y="5408613"/>
                        <a:ext cx="3651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6" name="矩形 1"/>
          <p:cNvSpPr>
            <a:spLocks noChangeArrowheads="1"/>
          </p:cNvSpPr>
          <p:nvPr/>
        </p:nvSpPr>
        <p:spPr bwMode="auto">
          <a:xfrm>
            <a:off x="290513" y="5973763"/>
            <a:ext cx="8512175" cy="4921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sz="1300" dirty="0"/>
              <a:t>[3] M. Duarte and Y. </a:t>
            </a:r>
            <a:r>
              <a:rPr lang="en-US" altLang="zh-CN" sz="1300" dirty="0" err="1"/>
              <a:t>Eldar</a:t>
            </a:r>
            <a:r>
              <a:rPr lang="en-US" altLang="zh-CN" sz="1300" dirty="0"/>
              <a:t>, ``Structured compressed sensing: From theory to applications," </a:t>
            </a:r>
            <a:r>
              <a:rPr lang="en-US" altLang="zh-CN" sz="1300" dirty="0">
                <a:solidFill>
                  <a:srgbClr val="C00000"/>
                </a:solidFill>
              </a:rPr>
              <a:t>IEEE Trans. Signal </a:t>
            </a:r>
          </a:p>
          <a:p>
            <a:pPr eaLnBrk="1" hangingPunct="1">
              <a:spcBef>
                <a:spcPct val="0"/>
              </a:spcBef>
              <a:buClrTx/>
              <a:buFont typeface="Arial" panose="020B0604020202020204" pitchFamily="34" charset="0"/>
              <a:buNone/>
            </a:pPr>
            <a:r>
              <a:rPr lang="en-US" altLang="zh-CN" sz="1300" dirty="0">
                <a:solidFill>
                  <a:srgbClr val="C00000"/>
                </a:solidFill>
              </a:rPr>
              <a:t>     Process.</a:t>
            </a:r>
            <a:r>
              <a:rPr lang="en-US" altLang="zh-CN" sz="1300" dirty="0"/>
              <a:t>, vol. 59, no. 9, pp. 4053-4085, Sep. 2011.</a:t>
            </a:r>
            <a:endParaRPr lang="zh-CN" altLang="en-US" sz="1300" dirty="0"/>
          </a:p>
        </p:txBody>
      </p:sp>
    </p:spTree>
    <p:custDataLst>
      <p:tags r:id="rId2"/>
    </p:custData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Maximal Mutual Coherence (MMC)</a:t>
            </a:r>
          </a:p>
        </p:txBody>
      </p:sp>
      <p:sp>
        <p:nvSpPr>
          <p:cNvPr id="12" name="Rectangle 3"/>
          <p:cNvSpPr>
            <a:spLocks noGrp="1" noChangeArrowheads="1"/>
          </p:cNvSpPr>
          <p:nvPr/>
        </p:nvSpPr>
        <p:spPr bwMode="auto">
          <a:xfrm>
            <a:off x="152400" y="1135063"/>
            <a:ext cx="899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0000"/>
              </a:buClr>
              <a:buFont typeface="Wingdings" panose="05000000000000000000"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a:lstStyle>
          <a:p>
            <a:pPr eaLnBrk="1" hangingPunct="1">
              <a:buFont typeface="Wingdings" charset="0"/>
              <a:buChar char="l"/>
              <a:defRPr/>
            </a:pPr>
            <a:r>
              <a:rPr lang="en-US" altLang="zh-CN" sz="2400" b="1" dirty="0"/>
              <a:t>The </a:t>
            </a:r>
            <a:r>
              <a:rPr lang="en-US" altLang="zh-CN" sz="2400" b="1" dirty="0">
                <a:solidFill>
                  <a:srgbClr val="C00000"/>
                </a:solidFill>
              </a:rPr>
              <a:t>MMC</a:t>
            </a:r>
            <a:r>
              <a:rPr lang="en-US" altLang="zh-CN" sz="2400" b="1" dirty="0"/>
              <a:t> is dependent on the </a:t>
            </a:r>
            <a:r>
              <a:rPr lang="en-US" altLang="zh-CN" sz="2400" b="1" dirty="0">
                <a:solidFill>
                  <a:srgbClr val="C00000"/>
                </a:solidFill>
              </a:rPr>
              <a:t>pilot sequence </a:t>
            </a:r>
            <a:r>
              <a:rPr lang="en-US" altLang="zh-CN" sz="2400" b="1" dirty="0"/>
              <a:t>since </a:t>
            </a:r>
          </a:p>
          <a:p>
            <a:pPr eaLnBrk="1" hangingPunct="1">
              <a:buFont typeface="Wingdings" charset="0"/>
              <a:buChar char="l"/>
              <a:defRPr/>
            </a:pPr>
            <a:endParaRPr lang="en-US" altLang="zh-CN" sz="2400" b="1" dirty="0"/>
          </a:p>
          <a:p>
            <a:pPr eaLnBrk="1" hangingPunct="1">
              <a:buFont typeface="Wingdings" charset="0"/>
              <a:buChar char="l"/>
              <a:defRPr/>
            </a:pPr>
            <a:endParaRPr lang="en-US" altLang="zh-CN" sz="2400" b="1" dirty="0"/>
          </a:p>
          <a:p>
            <a:pPr eaLnBrk="1" hangingPunct="1">
              <a:buFont typeface="Wingdings" charset="0"/>
              <a:buChar char="l"/>
              <a:defRPr/>
            </a:pPr>
            <a:r>
              <a:rPr lang="en-US" altLang="zh-CN" sz="2400" b="1" dirty="0">
                <a:solidFill>
                  <a:srgbClr val="C00000"/>
                </a:solidFill>
              </a:rPr>
              <a:t>Unit-norm</a:t>
            </a:r>
            <a:r>
              <a:rPr lang="en-US" altLang="zh-CN" sz="2400" b="1" dirty="0"/>
              <a:t> pilot pattern</a:t>
            </a:r>
            <a:endParaRPr lang="en-US" altLang="zh-CN" sz="2000" dirty="0"/>
          </a:p>
          <a:p>
            <a:pPr lvl="1" eaLnBrk="1" hangingPunct="1">
              <a:lnSpc>
                <a:spcPct val="80000"/>
              </a:lnSpc>
              <a:defRPr/>
            </a:pPr>
            <a:r>
              <a:rPr lang="en-US" altLang="zh-CN" dirty="0"/>
              <a:t>The elements of the pilot sequences </a:t>
            </a:r>
            <a:r>
              <a:rPr lang="en-US" altLang="zh-CN" dirty="0">
                <a:solidFill>
                  <a:schemeClr val="bg1"/>
                </a:solidFill>
              </a:rPr>
              <a:t>Ci</a:t>
            </a:r>
            <a:r>
              <a:rPr lang="en-US" altLang="zh-CN" dirty="0"/>
              <a:t> have independent random phases but a unit amplitude</a:t>
            </a:r>
            <a:endParaRPr lang="en-US" altLang="zh-CN" b="1" dirty="0">
              <a:solidFill>
                <a:srgbClr val="003366"/>
              </a:solidFill>
            </a:endParaRPr>
          </a:p>
          <a:p>
            <a:pPr eaLnBrk="1" hangingPunct="1">
              <a:buFont typeface="Wingdings" charset="0"/>
              <a:buChar char="l"/>
              <a:defRPr/>
            </a:pPr>
            <a:r>
              <a:rPr lang="en-US" altLang="zh-CN" sz="2400" b="1" dirty="0">
                <a:solidFill>
                  <a:srgbClr val="003366"/>
                </a:solidFill>
                <a:ea typeface="宋体" panose="02010600030101010101" pitchFamily="2" charset="-122"/>
              </a:rPr>
              <a:t> </a:t>
            </a:r>
            <a:r>
              <a:rPr lang="en-US" altLang="zh-CN" sz="2400" b="1" dirty="0"/>
              <a:t>Then, the MMC is expressed as </a:t>
            </a:r>
            <a:endParaRPr lang="en-US" altLang="zh-CN" sz="2000" dirty="0"/>
          </a:p>
          <a:p>
            <a:pPr lvl="1" eaLnBrk="1" hangingPunct="1">
              <a:lnSpc>
                <a:spcPct val="80000"/>
              </a:lnSpc>
              <a:defRPr/>
            </a:pPr>
            <a:endParaRPr lang="en-US" altLang="zh-CN" dirty="0"/>
          </a:p>
          <a:p>
            <a:pPr marL="457200" lvl="1" indent="0" eaLnBrk="1" hangingPunct="1">
              <a:lnSpc>
                <a:spcPct val="80000"/>
              </a:lnSpc>
              <a:buFontTx/>
              <a:buNone/>
              <a:defRPr/>
            </a:pPr>
            <a:r>
              <a:rPr lang="en-US" altLang="zh-CN" b="1" dirty="0">
                <a:solidFill>
                  <a:srgbClr val="003366"/>
                </a:solidFill>
              </a:rPr>
              <a:t> </a:t>
            </a:r>
          </a:p>
          <a:p>
            <a:pPr lvl="1" eaLnBrk="1" hangingPunct="1">
              <a:lnSpc>
                <a:spcPct val="80000"/>
              </a:lnSpc>
              <a:defRPr/>
            </a:pPr>
            <a:endParaRPr lang="en-US" altLang="zh-CN" b="1" dirty="0">
              <a:solidFill>
                <a:srgbClr val="003366"/>
              </a:solidFill>
            </a:endParaRPr>
          </a:p>
          <a:p>
            <a:pPr lvl="1" eaLnBrk="1" hangingPunct="1">
              <a:lnSpc>
                <a:spcPct val="80000"/>
              </a:lnSpc>
              <a:defRPr/>
            </a:pPr>
            <a:endParaRPr lang="en-US" altLang="zh-CN" dirty="0"/>
          </a:p>
          <a:p>
            <a:pPr lvl="1" eaLnBrk="1" hangingPunct="1">
              <a:lnSpc>
                <a:spcPct val="80000"/>
              </a:lnSpc>
              <a:defRPr/>
            </a:pPr>
            <a:r>
              <a:rPr lang="en-US" altLang="zh-CN" dirty="0"/>
              <a:t>where </a:t>
            </a:r>
          </a:p>
          <a:p>
            <a:pPr lvl="1" eaLnBrk="1" hangingPunct="1">
              <a:lnSpc>
                <a:spcPct val="80000"/>
              </a:lnSpc>
              <a:defRPr/>
            </a:pPr>
            <a:r>
              <a:rPr lang="en-US" altLang="zh-CN" dirty="0"/>
              <a:t>       denotes the k-</a:t>
            </a:r>
            <a:r>
              <a:rPr lang="en-US" altLang="zh-CN" dirty="0" err="1"/>
              <a:t>th</a:t>
            </a:r>
            <a:r>
              <a:rPr lang="en-US" altLang="zh-CN" dirty="0"/>
              <a:t> element of</a:t>
            </a:r>
          </a:p>
          <a:p>
            <a:pPr lvl="1" eaLnBrk="1" hangingPunct="1">
              <a:lnSpc>
                <a:spcPct val="80000"/>
              </a:lnSpc>
              <a:defRPr/>
            </a:pPr>
            <a:r>
              <a:rPr lang="en-US" altLang="zh-CN" dirty="0"/>
              <a:t>              is the set of subcarrier indexes assigned to pilots</a:t>
            </a:r>
          </a:p>
          <a:p>
            <a:pPr marL="457200" lvl="1" indent="0" eaLnBrk="1" hangingPunct="1">
              <a:lnSpc>
                <a:spcPct val="80000"/>
              </a:lnSpc>
              <a:buFontTx/>
              <a:buNone/>
              <a:defRPr/>
            </a:pPr>
            <a:endParaRPr lang="en-US" altLang="zh-CN" b="1" dirty="0">
              <a:solidFill>
                <a:srgbClr val="003366"/>
              </a:solidFill>
            </a:endParaRPr>
          </a:p>
          <a:p>
            <a:pPr lvl="1" eaLnBrk="1" hangingPunct="1">
              <a:lnSpc>
                <a:spcPct val="80000"/>
              </a:lnSpc>
              <a:defRPr/>
            </a:pPr>
            <a:endParaRPr lang="en-US" altLang="zh-CN" sz="2000" b="1" dirty="0"/>
          </a:p>
        </p:txBody>
      </p:sp>
      <p:graphicFrame>
        <p:nvGraphicFramePr>
          <p:cNvPr id="26628" name="对象 5"/>
          <p:cNvGraphicFramePr>
            <a:graphicFrameLocks noChangeAspect="1"/>
          </p:cNvGraphicFramePr>
          <p:nvPr/>
        </p:nvGraphicFramePr>
        <p:xfrm>
          <a:off x="5883275" y="2614613"/>
          <a:ext cx="441325" cy="738187"/>
        </p:xfrm>
        <a:graphic>
          <a:graphicData uri="http://schemas.openxmlformats.org/presentationml/2006/ole">
            <mc:AlternateContent xmlns:mc="http://schemas.openxmlformats.org/markup-compatibility/2006">
              <mc:Choice xmlns:v="urn:schemas-microsoft-com:vml" Requires="v">
                <p:oleObj spid="_x0000_s27349" name="Equation" r:id="rId5" imgW="139700" imgH="228600" progId="Equation.DSMT4">
                  <p:embed/>
                </p:oleObj>
              </mc:Choice>
              <mc:Fallback>
                <p:oleObj name="Equation" r:id="rId5" imgW="139700" imgH="228600" progId="Equation.DSMT4">
                  <p:embed/>
                  <p:pic>
                    <p:nvPicPr>
                      <p:cNvPr id="0" name="对象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275" y="2614613"/>
                        <a:ext cx="4413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9" name="对象 6"/>
          <p:cNvGraphicFramePr>
            <a:graphicFrameLocks noChangeAspect="1"/>
          </p:cNvGraphicFramePr>
          <p:nvPr>
            <p:extLst>
              <p:ext uri="{D42A27DB-BD31-4B8C-83A1-F6EECF244321}">
                <p14:modId xmlns:p14="http://schemas.microsoft.com/office/powerpoint/2010/main" val="329799701"/>
              </p:ext>
            </p:extLst>
          </p:nvPr>
        </p:nvGraphicFramePr>
        <p:xfrm>
          <a:off x="871538" y="1720850"/>
          <a:ext cx="7002462" cy="635000"/>
        </p:xfrm>
        <a:graphic>
          <a:graphicData uri="http://schemas.openxmlformats.org/presentationml/2006/ole">
            <mc:AlternateContent xmlns:mc="http://schemas.openxmlformats.org/markup-compatibility/2006">
              <mc:Choice xmlns:v="urn:schemas-microsoft-com:vml" Requires="v">
                <p:oleObj spid="_x0000_s27350" name="Equation" r:id="rId7" imgW="2793960" imgH="253800" progId="Equation.DSMT4">
                  <p:embed/>
                </p:oleObj>
              </mc:Choice>
              <mc:Fallback>
                <p:oleObj name="Equation" r:id="rId7" imgW="2793960" imgH="253800" progId="Equation.DSMT4">
                  <p:embed/>
                  <p:pic>
                    <p:nvPicPr>
                      <p:cNvPr id="0" name="对象 6"/>
                      <p:cNvPicPr>
                        <a:picLocks noChangeAspect="1" noChangeArrowheads="1"/>
                      </p:cNvPicPr>
                      <p:nvPr/>
                    </p:nvPicPr>
                    <p:blipFill>
                      <a:blip r:embed="rId8"/>
                      <a:srcRect/>
                      <a:stretch>
                        <a:fillRect/>
                      </a:stretch>
                    </p:blipFill>
                    <p:spPr bwMode="auto">
                      <a:xfrm>
                        <a:off x="871538" y="1720850"/>
                        <a:ext cx="70024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0" name="对象 7"/>
          <p:cNvGraphicFramePr>
            <a:graphicFrameLocks noChangeAspect="1"/>
          </p:cNvGraphicFramePr>
          <p:nvPr>
            <p:extLst>
              <p:ext uri="{D42A27DB-BD31-4B8C-83A1-F6EECF244321}">
                <p14:modId xmlns:p14="http://schemas.microsoft.com/office/powerpoint/2010/main" val="1564389254"/>
              </p:ext>
            </p:extLst>
          </p:nvPr>
        </p:nvGraphicFramePr>
        <p:xfrm>
          <a:off x="838200" y="4053553"/>
          <a:ext cx="7972334" cy="1176338"/>
        </p:xfrm>
        <a:graphic>
          <a:graphicData uri="http://schemas.openxmlformats.org/presentationml/2006/ole">
            <mc:AlternateContent xmlns:mc="http://schemas.openxmlformats.org/markup-compatibility/2006">
              <mc:Choice xmlns:v="urn:schemas-microsoft-com:vml" Requires="v">
                <p:oleObj spid="_x0000_s27351" name="Equation" r:id="rId9" imgW="2717800" imgH="444500" progId="Equation.DSMT4">
                  <p:embed/>
                </p:oleObj>
              </mc:Choice>
              <mc:Fallback>
                <p:oleObj name="Equation" r:id="rId9" imgW="2717800" imgH="444500" progId="Equation.DSMT4">
                  <p:embed/>
                  <p:pic>
                    <p:nvPicPr>
                      <p:cNvPr id="0" name="对象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053553"/>
                        <a:ext cx="7972334" cy="1176338"/>
                      </a:xfrm>
                      <a:prstGeom prst="rect">
                        <a:avLst/>
                      </a:prstGeom>
                      <a:solidFill>
                        <a:srgbClr val="FFC000"/>
                      </a:solidFill>
                      <a:ln>
                        <a:noFill/>
                      </a:ln>
                      <a:extLst/>
                    </p:spPr>
                  </p:pic>
                </p:oleObj>
              </mc:Fallback>
            </mc:AlternateContent>
          </a:graphicData>
        </a:graphic>
      </p:graphicFrame>
      <p:graphicFrame>
        <p:nvGraphicFramePr>
          <p:cNvPr id="26631" name="对象 8"/>
          <p:cNvGraphicFramePr>
            <a:graphicFrameLocks noChangeAspect="1"/>
          </p:cNvGraphicFramePr>
          <p:nvPr>
            <p:extLst>
              <p:ext uri="{D42A27DB-BD31-4B8C-83A1-F6EECF244321}">
                <p14:modId xmlns:p14="http://schemas.microsoft.com/office/powerpoint/2010/main" val="1062900523"/>
              </p:ext>
            </p:extLst>
          </p:nvPr>
        </p:nvGraphicFramePr>
        <p:xfrm>
          <a:off x="1908175" y="5421313"/>
          <a:ext cx="3478213" cy="442912"/>
        </p:xfrm>
        <a:graphic>
          <a:graphicData uri="http://schemas.openxmlformats.org/presentationml/2006/ole">
            <mc:AlternateContent xmlns:mc="http://schemas.openxmlformats.org/markup-compatibility/2006">
              <mc:Choice xmlns:v="urn:schemas-microsoft-com:vml" Requires="v">
                <p:oleObj spid="_x0000_s27352" name="Equation" r:id="rId11" imgW="1790640" imgH="228600" progId="Equation.DSMT4">
                  <p:embed/>
                </p:oleObj>
              </mc:Choice>
              <mc:Fallback>
                <p:oleObj name="Equation" r:id="rId11" imgW="1790640" imgH="228600" progId="Equation.DSMT4">
                  <p:embed/>
                  <p:pic>
                    <p:nvPicPr>
                      <p:cNvPr id="0" name="对象 8"/>
                      <p:cNvPicPr>
                        <a:picLocks noChangeAspect="1" noChangeArrowheads="1"/>
                      </p:cNvPicPr>
                      <p:nvPr/>
                    </p:nvPicPr>
                    <p:blipFill>
                      <a:blip r:embed="rId12"/>
                      <a:srcRect/>
                      <a:stretch>
                        <a:fillRect/>
                      </a:stretch>
                    </p:blipFill>
                    <p:spPr bwMode="auto">
                      <a:xfrm>
                        <a:off x="1908175" y="5421313"/>
                        <a:ext cx="34782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2" name="对象 9"/>
          <p:cNvGraphicFramePr>
            <a:graphicFrameLocks noChangeAspect="1"/>
          </p:cNvGraphicFramePr>
          <p:nvPr>
            <p:extLst>
              <p:ext uri="{D42A27DB-BD31-4B8C-83A1-F6EECF244321}">
                <p14:modId xmlns:p14="http://schemas.microsoft.com/office/powerpoint/2010/main" val="2604986348"/>
              </p:ext>
            </p:extLst>
          </p:nvPr>
        </p:nvGraphicFramePr>
        <p:xfrm>
          <a:off x="995834" y="5613272"/>
          <a:ext cx="541338" cy="603250"/>
        </p:xfrm>
        <a:graphic>
          <a:graphicData uri="http://schemas.openxmlformats.org/presentationml/2006/ole">
            <mc:AlternateContent xmlns:mc="http://schemas.openxmlformats.org/markup-compatibility/2006">
              <mc:Choice xmlns:v="urn:schemas-microsoft-com:vml" Requires="v">
                <p:oleObj spid="_x0000_s27353" name="Equation" r:id="rId13" imgW="215713" imgH="241091" progId="Equation.DSMT4">
                  <p:embed/>
                </p:oleObj>
              </mc:Choice>
              <mc:Fallback>
                <p:oleObj name="Equation" r:id="rId13" imgW="215713" imgH="241091" progId="Equation.DSMT4">
                  <p:embed/>
                  <p:pic>
                    <p:nvPicPr>
                      <p:cNvPr id="0" name="对象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5834" y="5613272"/>
                        <a:ext cx="5413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对象 10"/>
          <p:cNvGraphicFramePr>
            <a:graphicFrameLocks noChangeAspect="1"/>
          </p:cNvGraphicFramePr>
          <p:nvPr>
            <p:extLst>
              <p:ext uri="{D42A27DB-BD31-4B8C-83A1-F6EECF244321}">
                <p14:modId xmlns:p14="http://schemas.microsoft.com/office/powerpoint/2010/main" val="1911629652"/>
              </p:ext>
            </p:extLst>
          </p:nvPr>
        </p:nvGraphicFramePr>
        <p:xfrm>
          <a:off x="5365750" y="5638800"/>
          <a:ext cx="349250" cy="571500"/>
        </p:xfrm>
        <a:graphic>
          <a:graphicData uri="http://schemas.openxmlformats.org/presentationml/2006/ole">
            <mc:AlternateContent xmlns:mc="http://schemas.openxmlformats.org/markup-compatibility/2006">
              <mc:Choice xmlns:v="urn:schemas-microsoft-com:vml" Requires="v">
                <p:oleObj spid="_x0000_s27354" name="Equation" r:id="rId15" imgW="139700" imgH="228600" progId="Equation.DSMT4">
                  <p:embed/>
                </p:oleObj>
              </mc:Choice>
              <mc:Fallback>
                <p:oleObj name="Equation" r:id="rId15" imgW="139700" imgH="228600" progId="Equation.DSMT4">
                  <p:embed/>
                  <p:pic>
                    <p:nvPicPr>
                      <p:cNvPr id="0" name="对象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5750" y="5638800"/>
                        <a:ext cx="349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4" name="对象 12"/>
          <p:cNvGraphicFramePr>
            <a:graphicFrameLocks noChangeAspect="1"/>
          </p:cNvGraphicFramePr>
          <p:nvPr>
            <p:extLst>
              <p:ext uri="{D42A27DB-BD31-4B8C-83A1-F6EECF244321}">
                <p14:modId xmlns:p14="http://schemas.microsoft.com/office/powerpoint/2010/main" val="2429586974"/>
              </p:ext>
            </p:extLst>
          </p:nvPr>
        </p:nvGraphicFramePr>
        <p:xfrm>
          <a:off x="921222" y="5995860"/>
          <a:ext cx="1177925" cy="603250"/>
        </p:xfrm>
        <a:graphic>
          <a:graphicData uri="http://schemas.openxmlformats.org/presentationml/2006/ole">
            <mc:AlternateContent xmlns:mc="http://schemas.openxmlformats.org/markup-compatibility/2006">
              <mc:Choice xmlns:v="urn:schemas-microsoft-com:vml" Requires="v">
                <p:oleObj spid="_x0000_s27355" name="Equation" r:id="rId17" imgW="469696" imgH="241195" progId="Equation.DSMT4">
                  <p:embed/>
                </p:oleObj>
              </mc:Choice>
              <mc:Fallback>
                <p:oleObj name="Equation" r:id="rId17" imgW="469696" imgH="241195" progId="Equation.DSMT4">
                  <p:embed/>
                  <p:pic>
                    <p:nvPicPr>
                      <p:cNvPr id="0" name="对象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1222" y="5995860"/>
                        <a:ext cx="11779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Expectation of MMC </a:t>
            </a:r>
          </a:p>
        </p:txBody>
      </p:sp>
      <p:sp>
        <p:nvSpPr>
          <p:cNvPr id="12" name="Rectangle 3"/>
          <p:cNvSpPr>
            <a:spLocks noGrp="1" noChangeArrowheads="1"/>
          </p:cNvSpPr>
          <p:nvPr/>
        </p:nvSpPr>
        <p:spPr bwMode="auto">
          <a:xfrm>
            <a:off x="152400" y="1135063"/>
            <a:ext cx="899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0000"/>
              </a:buClr>
              <a:buFont typeface="Wingdings" panose="05000000000000000000"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a:lstStyle>
          <a:p>
            <a:pPr eaLnBrk="1" hangingPunct="1">
              <a:buFont typeface="Wingdings" charset="0"/>
              <a:buChar char="l"/>
              <a:defRPr/>
            </a:pPr>
            <a:r>
              <a:rPr lang="en-US" altLang="zh-CN" sz="2400" b="1" dirty="0"/>
              <a:t>(a) if        and</a:t>
            </a:r>
          </a:p>
          <a:p>
            <a:pPr marL="457200" lvl="1" indent="0" eaLnBrk="1" hangingPunct="1">
              <a:lnSpc>
                <a:spcPct val="80000"/>
              </a:lnSpc>
              <a:buFontTx/>
              <a:buNone/>
              <a:defRPr/>
            </a:pPr>
            <a:endParaRPr lang="en-US" altLang="zh-CN" dirty="0"/>
          </a:p>
          <a:p>
            <a:pPr lvl="1" eaLnBrk="1" hangingPunct="1">
              <a:lnSpc>
                <a:spcPct val="80000"/>
              </a:lnSpc>
              <a:defRPr/>
            </a:pPr>
            <a:r>
              <a:rPr lang="en-US" altLang="zh-CN" dirty="0"/>
              <a:t>The expectation of          is zero since           </a:t>
            </a:r>
            <a:endParaRPr lang="en-US" altLang="zh-CN" b="1" dirty="0">
              <a:solidFill>
                <a:srgbClr val="003366"/>
              </a:solidFill>
            </a:endParaRPr>
          </a:p>
          <a:p>
            <a:pPr eaLnBrk="1" hangingPunct="1">
              <a:buFont typeface="Wingdings" charset="0"/>
              <a:buChar char="l"/>
              <a:defRPr/>
            </a:pPr>
            <a:endParaRPr lang="en-US" altLang="zh-CN" sz="2400" b="1" dirty="0"/>
          </a:p>
          <a:p>
            <a:pPr eaLnBrk="1" hangingPunct="1">
              <a:buFont typeface="Wingdings" charset="0"/>
              <a:buChar char="l"/>
              <a:defRPr/>
            </a:pPr>
            <a:r>
              <a:rPr lang="en-US" altLang="zh-CN" sz="2400" b="1" dirty="0"/>
              <a:t>(b) if        and</a:t>
            </a:r>
          </a:p>
          <a:p>
            <a:pPr marL="457200" lvl="1" indent="0" eaLnBrk="1" hangingPunct="1">
              <a:lnSpc>
                <a:spcPct val="80000"/>
              </a:lnSpc>
              <a:buFontTx/>
              <a:buNone/>
              <a:defRPr/>
            </a:pPr>
            <a:endParaRPr lang="en-US" altLang="zh-CN" dirty="0"/>
          </a:p>
          <a:p>
            <a:pPr lvl="1" eaLnBrk="1" hangingPunct="1">
              <a:lnSpc>
                <a:spcPct val="80000"/>
              </a:lnSpc>
              <a:defRPr/>
            </a:pPr>
            <a:r>
              <a:rPr lang="en-US" altLang="zh-CN" dirty="0"/>
              <a:t>The expectation of          is zero since         </a:t>
            </a:r>
            <a:endParaRPr lang="en-US" altLang="zh-CN" b="1" dirty="0">
              <a:solidFill>
                <a:srgbClr val="003366"/>
              </a:solidFill>
            </a:endParaRPr>
          </a:p>
          <a:p>
            <a:pPr eaLnBrk="1" hangingPunct="1">
              <a:buFont typeface="Wingdings" charset="0"/>
              <a:buChar char="l"/>
              <a:defRPr/>
            </a:pPr>
            <a:endParaRPr lang="en-US" altLang="zh-CN" sz="2400" dirty="0"/>
          </a:p>
          <a:p>
            <a:pPr eaLnBrk="1" hangingPunct="1">
              <a:buFont typeface="Wingdings" charset="0"/>
              <a:buChar char="l"/>
              <a:defRPr/>
            </a:pPr>
            <a:r>
              <a:rPr lang="en-US" altLang="zh-CN" sz="2400" b="1" dirty="0"/>
              <a:t>(c) if        and</a:t>
            </a:r>
          </a:p>
          <a:p>
            <a:pPr marL="457200" lvl="1" indent="0" eaLnBrk="1" hangingPunct="1">
              <a:lnSpc>
                <a:spcPct val="80000"/>
              </a:lnSpc>
              <a:buFontTx/>
              <a:buNone/>
              <a:defRPr/>
            </a:pPr>
            <a:endParaRPr lang="en-US" altLang="zh-CN" dirty="0"/>
          </a:p>
          <a:p>
            <a:pPr lvl="1" eaLnBrk="1" hangingPunct="1">
              <a:lnSpc>
                <a:spcPct val="80000"/>
              </a:lnSpc>
              <a:defRPr/>
            </a:pPr>
            <a:endParaRPr lang="en-US" altLang="zh-CN" dirty="0"/>
          </a:p>
          <a:p>
            <a:pPr lvl="1" eaLnBrk="1" hangingPunct="1">
              <a:lnSpc>
                <a:spcPct val="80000"/>
              </a:lnSpc>
              <a:defRPr/>
            </a:pPr>
            <a:r>
              <a:rPr lang="en-US" altLang="zh-CN" dirty="0"/>
              <a:t>The expectation of          is zero since           </a:t>
            </a:r>
            <a:endParaRPr lang="en-US" altLang="zh-CN" b="1" dirty="0">
              <a:solidFill>
                <a:srgbClr val="003366"/>
              </a:solidFill>
            </a:endParaRPr>
          </a:p>
          <a:p>
            <a:pPr marL="0" indent="0" eaLnBrk="1" hangingPunct="1">
              <a:buFont typeface="Wingdings" panose="05000000000000000000" pitchFamily="2" charset="2"/>
              <a:buNone/>
              <a:defRPr/>
            </a:pPr>
            <a:endParaRPr lang="en-US" altLang="zh-CN" sz="2000" dirty="0"/>
          </a:p>
          <a:p>
            <a:pPr marL="457200" lvl="1" indent="0" eaLnBrk="1" hangingPunct="1">
              <a:lnSpc>
                <a:spcPct val="80000"/>
              </a:lnSpc>
              <a:buFontTx/>
              <a:buNone/>
              <a:defRPr/>
            </a:pPr>
            <a:endParaRPr lang="en-US" altLang="zh-CN" sz="2000" b="1" dirty="0"/>
          </a:p>
        </p:txBody>
      </p:sp>
      <p:graphicFrame>
        <p:nvGraphicFramePr>
          <p:cNvPr id="28676" name="对象 3"/>
          <p:cNvGraphicFramePr>
            <a:graphicFrameLocks noChangeAspect="1"/>
          </p:cNvGraphicFramePr>
          <p:nvPr/>
        </p:nvGraphicFramePr>
        <p:xfrm>
          <a:off x="1295400" y="1209675"/>
          <a:ext cx="617538" cy="368300"/>
        </p:xfrm>
        <a:graphic>
          <a:graphicData uri="http://schemas.openxmlformats.org/presentationml/2006/ole">
            <mc:AlternateContent xmlns:mc="http://schemas.openxmlformats.org/markup-compatibility/2006">
              <mc:Choice xmlns:v="urn:schemas-microsoft-com:vml" Requires="v">
                <p:oleObj spid="_x0000_s35326" name="Equation" r:id="rId5" imgW="317225" imgH="190335" progId="Equation.DSMT4">
                  <p:embed/>
                </p:oleObj>
              </mc:Choice>
              <mc:Fallback>
                <p:oleObj name="Equation" r:id="rId5" imgW="317225" imgH="190335" progId="Equation.DSMT4">
                  <p:embed/>
                  <p:pic>
                    <p:nvPicPr>
                      <p:cNvPr id="0" name="对象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209675"/>
                        <a:ext cx="617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对象 4"/>
          <p:cNvGraphicFramePr>
            <a:graphicFrameLocks noChangeAspect="1"/>
          </p:cNvGraphicFramePr>
          <p:nvPr/>
        </p:nvGraphicFramePr>
        <p:xfrm>
          <a:off x="2514600" y="1135063"/>
          <a:ext cx="863600" cy="442912"/>
        </p:xfrm>
        <a:graphic>
          <a:graphicData uri="http://schemas.openxmlformats.org/presentationml/2006/ole">
            <mc:AlternateContent xmlns:mc="http://schemas.openxmlformats.org/markup-compatibility/2006">
              <mc:Choice xmlns:v="urn:schemas-microsoft-com:vml" Requires="v">
                <p:oleObj spid="_x0000_s35327" name="Equation" r:id="rId7" imgW="444307" imgH="228501" progId="Equation.DSMT4">
                  <p:embed/>
                </p:oleObj>
              </mc:Choice>
              <mc:Fallback>
                <p:oleObj name="Equation" r:id="rId7" imgW="444307" imgH="228501" progId="Equation.DSMT4">
                  <p:embed/>
                  <p:pic>
                    <p:nvPicPr>
                      <p:cNvPr id="0" name="对象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135063"/>
                        <a:ext cx="863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8" name="对象 5"/>
          <p:cNvGraphicFramePr>
            <a:graphicFrameLocks noChangeAspect="1"/>
          </p:cNvGraphicFramePr>
          <p:nvPr/>
        </p:nvGraphicFramePr>
        <p:xfrm>
          <a:off x="3730625" y="1174750"/>
          <a:ext cx="3124200" cy="755650"/>
        </p:xfrm>
        <a:graphic>
          <a:graphicData uri="http://schemas.openxmlformats.org/presentationml/2006/ole">
            <mc:AlternateContent xmlns:mc="http://schemas.openxmlformats.org/markup-compatibility/2006">
              <mc:Choice xmlns:v="urn:schemas-microsoft-com:vml" Requires="v">
                <p:oleObj spid="_x0000_s35328" name="Equation" r:id="rId9" imgW="1828800" imgH="444500" progId="Equation.DSMT4">
                  <p:embed/>
                </p:oleObj>
              </mc:Choice>
              <mc:Fallback>
                <p:oleObj name="Equation" r:id="rId9" imgW="1828800" imgH="444500" progId="Equation.DSMT4">
                  <p:embed/>
                  <p:pic>
                    <p:nvPicPr>
                      <p:cNvPr id="0" name="对象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0625" y="1174750"/>
                        <a:ext cx="3124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9" name="对象 6"/>
          <p:cNvGraphicFramePr>
            <a:graphicFrameLocks noChangeAspect="1"/>
          </p:cNvGraphicFramePr>
          <p:nvPr/>
        </p:nvGraphicFramePr>
        <p:xfrm>
          <a:off x="3594100" y="1938338"/>
          <a:ext cx="608013" cy="346075"/>
        </p:xfrm>
        <a:graphic>
          <a:graphicData uri="http://schemas.openxmlformats.org/presentationml/2006/ole">
            <mc:AlternateContent xmlns:mc="http://schemas.openxmlformats.org/markup-compatibility/2006">
              <mc:Choice xmlns:v="urn:schemas-microsoft-com:vml" Requires="v">
                <p:oleObj spid="_x0000_s35329" name="Equation" r:id="rId11" imgW="355292" imgH="203024" progId="Equation.DSMT4">
                  <p:embed/>
                </p:oleObj>
              </mc:Choice>
              <mc:Fallback>
                <p:oleObj name="Equation" r:id="rId11" imgW="355292" imgH="203024" progId="Equation.DSMT4">
                  <p:embed/>
                  <p:pic>
                    <p:nvPicPr>
                      <p:cNvPr id="0" name="对象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4100" y="1938338"/>
                        <a:ext cx="608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0" name="对象 7"/>
          <p:cNvGraphicFramePr>
            <a:graphicFrameLocks noChangeAspect="1"/>
          </p:cNvGraphicFramePr>
          <p:nvPr/>
        </p:nvGraphicFramePr>
        <p:xfrm>
          <a:off x="6116638" y="1652588"/>
          <a:ext cx="1346200" cy="669925"/>
        </p:xfrm>
        <a:graphic>
          <a:graphicData uri="http://schemas.openxmlformats.org/presentationml/2006/ole">
            <mc:AlternateContent xmlns:mc="http://schemas.openxmlformats.org/markup-compatibility/2006">
              <mc:Choice xmlns:v="urn:schemas-microsoft-com:vml" Requires="v">
                <p:oleObj spid="_x0000_s35330" name="Equation" r:id="rId13" imgW="787058" imgH="393529" progId="Equation.DSMT4">
                  <p:embed/>
                </p:oleObj>
              </mc:Choice>
              <mc:Fallback>
                <p:oleObj name="Equation" r:id="rId13" imgW="787058" imgH="393529" progId="Equation.DSMT4">
                  <p:embed/>
                  <p:pic>
                    <p:nvPicPr>
                      <p:cNvPr id="0" name="对象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6638" y="1652588"/>
                        <a:ext cx="1346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1" name="对象 8"/>
          <p:cNvGraphicFramePr>
            <a:graphicFrameLocks noChangeAspect="1"/>
          </p:cNvGraphicFramePr>
          <p:nvPr/>
        </p:nvGraphicFramePr>
        <p:xfrm>
          <a:off x="3582988" y="5500688"/>
          <a:ext cx="608012" cy="346075"/>
        </p:xfrm>
        <a:graphic>
          <a:graphicData uri="http://schemas.openxmlformats.org/presentationml/2006/ole">
            <mc:AlternateContent xmlns:mc="http://schemas.openxmlformats.org/markup-compatibility/2006">
              <mc:Choice xmlns:v="urn:schemas-microsoft-com:vml" Requires="v">
                <p:oleObj spid="_x0000_s35331" name="Equation" r:id="rId15" imgW="355292" imgH="203024" progId="Equation.DSMT4">
                  <p:embed/>
                </p:oleObj>
              </mc:Choice>
              <mc:Fallback>
                <p:oleObj name="Equation" r:id="rId15" imgW="355292" imgH="203024" progId="Equation.DSMT4">
                  <p:embed/>
                  <p:pic>
                    <p:nvPicPr>
                      <p:cNvPr id="0" name="对象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2988" y="5500688"/>
                        <a:ext cx="6080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2" name="对象 9"/>
          <p:cNvGraphicFramePr>
            <a:graphicFrameLocks noChangeAspect="1"/>
          </p:cNvGraphicFramePr>
          <p:nvPr/>
        </p:nvGraphicFramePr>
        <p:xfrm>
          <a:off x="3656013" y="3552825"/>
          <a:ext cx="608012" cy="346075"/>
        </p:xfrm>
        <a:graphic>
          <a:graphicData uri="http://schemas.openxmlformats.org/presentationml/2006/ole">
            <mc:AlternateContent xmlns:mc="http://schemas.openxmlformats.org/markup-compatibility/2006">
              <mc:Choice xmlns:v="urn:schemas-microsoft-com:vml" Requires="v">
                <p:oleObj spid="_x0000_s35332" name="Equation" r:id="rId16" imgW="355292" imgH="203024" progId="Equation.DSMT4">
                  <p:embed/>
                </p:oleObj>
              </mc:Choice>
              <mc:Fallback>
                <p:oleObj name="Equation" r:id="rId16" imgW="355292" imgH="203024" progId="Equation.DSMT4">
                  <p:embed/>
                  <p:pic>
                    <p:nvPicPr>
                      <p:cNvPr id="0" name="对象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6013" y="3552825"/>
                        <a:ext cx="6080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3" name="对象 10"/>
          <p:cNvGraphicFramePr>
            <a:graphicFrameLocks noChangeAspect="1"/>
          </p:cNvGraphicFramePr>
          <p:nvPr/>
        </p:nvGraphicFramePr>
        <p:xfrm>
          <a:off x="1295400" y="2817813"/>
          <a:ext cx="617538" cy="368300"/>
        </p:xfrm>
        <a:graphic>
          <a:graphicData uri="http://schemas.openxmlformats.org/presentationml/2006/ole">
            <mc:AlternateContent xmlns:mc="http://schemas.openxmlformats.org/markup-compatibility/2006">
              <mc:Choice xmlns:v="urn:schemas-microsoft-com:vml" Requires="v">
                <p:oleObj spid="_x0000_s35333" name="Equation" r:id="rId17" imgW="317225" imgH="190335" progId="Equation.DSMT4">
                  <p:embed/>
                </p:oleObj>
              </mc:Choice>
              <mc:Fallback>
                <p:oleObj name="Equation" r:id="rId17" imgW="317225" imgH="190335" progId="Equation.DSMT4">
                  <p:embed/>
                  <p:pic>
                    <p:nvPicPr>
                      <p:cNvPr id="0" name="对象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5400" y="2817813"/>
                        <a:ext cx="617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4" name="对象 12"/>
          <p:cNvGraphicFramePr>
            <a:graphicFrameLocks noChangeAspect="1"/>
          </p:cNvGraphicFramePr>
          <p:nvPr/>
        </p:nvGraphicFramePr>
        <p:xfrm>
          <a:off x="2587625" y="2743200"/>
          <a:ext cx="715963" cy="442913"/>
        </p:xfrm>
        <a:graphic>
          <a:graphicData uri="http://schemas.openxmlformats.org/presentationml/2006/ole">
            <mc:AlternateContent xmlns:mc="http://schemas.openxmlformats.org/markup-compatibility/2006">
              <mc:Choice xmlns:v="urn:schemas-microsoft-com:vml" Requires="v">
                <p:oleObj spid="_x0000_s35334" name="Equation" r:id="rId19" imgW="368300" imgH="228600" progId="Equation.DSMT4">
                  <p:embed/>
                </p:oleObj>
              </mc:Choice>
              <mc:Fallback>
                <p:oleObj name="Equation" r:id="rId19" imgW="368300" imgH="228600" progId="Equation.DSMT4">
                  <p:embed/>
                  <p:pic>
                    <p:nvPicPr>
                      <p:cNvPr id="0" name="对象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87625" y="2743200"/>
                        <a:ext cx="7159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5" name="对象 13"/>
          <p:cNvGraphicFramePr>
            <a:graphicFrameLocks noChangeAspect="1"/>
          </p:cNvGraphicFramePr>
          <p:nvPr/>
        </p:nvGraphicFramePr>
        <p:xfrm>
          <a:off x="3563938" y="2743200"/>
          <a:ext cx="4968875" cy="733425"/>
        </p:xfrm>
        <a:graphic>
          <a:graphicData uri="http://schemas.openxmlformats.org/presentationml/2006/ole">
            <mc:AlternateContent xmlns:mc="http://schemas.openxmlformats.org/markup-compatibility/2006">
              <mc:Choice xmlns:v="urn:schemas-microsoft-com:vml" Requires="v">
                <p:oleObj spid="_x0000_s35335" name="Equation" r:id="rId21" imgW="2908300" imgH="431800" progId="Equation.DSMT4">
                  <p:embed/>
                </p:oleObj>
              </mc:Choice>
              <mc:Fallback>
                <p:oleObj name="Equation" r:id="rId21" imgW="2908300" imgH="431800" progId="Equation.DSMT4">
                  <p:embed/>
                  <p:pic>
                    <p:nvPicPr>
                      <p:cNvPr id="0" name="对象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63938" y="2743200"/>
                        <a:ext cx="4968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6" name="对象 14"/>
          <p:cNvGraphicFramePr>
            <a:graphicFrameLocks noChangeAspect="1"/>
          </p:cNvGraphicFramePr>
          <p:nvPr/>
        </p:nvGraphicFramePr>
        <p:xfrm>
          <a:off x="6121400" y="3544888"/>
          <a:ext cx="1933575" cy="411162"/>
        </p:xfrm>
        <a:graphic>
          <a:graphicData uri="http://schemas.openxmlformats.org/presentationml/2006/ole">
            <mc:AlternateContent xmlns:mc="http://schemas.openxmlformats.org/markup-compatibility/2006">
              <mc:Choice xmlns:v="urn:schemas-microsoft-com:vml" Requires="v">
                <p:oleObj spid="_x0000_s35336" name="Equation" r:id="rId23" imgW="1129810" imgH="241195" progId="Equation.DSMT4">
                  <p:embed/>
                </p:oleObj>
              </mc:Choice>
              <mc:Fallback>
                <p:oleObj name="Equation" r:id="rId23" imgW="1129810" imgH="241195" progId="Equation.DSMT4">
                  <p:embed/>
                  <p:pic>
                    <p:nvPicPr>
                      <p:cNvPr id="0" name="对象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21400" y="3544888"/>
                        <a:ext cx="19335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7" name="对象 15"/>
          <p:cNvGraphicFramePr>
            <a:graphicFrameLocks noChangeAspect="1"/>
          </p:cNvGraphicFramePr>
          <p:nvPr/>
        </p:nvGraphicFramePr>
        <p:xfrm>
          <a:off x="1306513" y="4425950"/>
          <a:ext cx="617537" cy="368300"/>
        </p:xfrm>
        <a:graphic>
          <a:graphicData uri="http://schemas.openxmlformats.org/presentationml/2006/ole">
            <mc:AlternateContent xmlns:mc="http://schemas.openxmlformats.org/markup-compatibility/2006">
              <mc:Choice xmlns:v="urn:schemas-microsoft-com:vml" Requires="v">
                <p:oleObj spid="_x0000_s35337" name="Equation" r:id="rId25" imgW="317225" imgH="190335" progId="Equation.DSMT4">
                  <p:embed/>
                </p:oleObj>
              </mc:Choice>
              <mc:Fallback>
                <p:oleObj name="Equation" r:id="rId25" imgW="317225" imgH="190335" progId="Equation.DSMT4">
                  <p:embed/>
                  <p:pic>
                    <p:nvPicPr>
                      <p:cNvPr id="0" name="对象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06513" y="4425950"/>
                        <a:ext cx="617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8" name="对象 17"/>
          <p:cNvGraphicFramePr>
            <a:graphicFrameLocks noChangeAspect="1"/>
          </p:cNvGraphicFramePr>
          <p:nvPr/>
        </p:nvGraphicFramePr>
        <p:xfrm>
          <a:off x="2373313" y="4733925"/>
          <a:ext cx="4838700" cy="754063"/>
        </p:xfrm>
        <a:graphic>
          <a:graphicData uri="http://schemas.openxmlformats.org/presentationml/2006/ole">
            <mc:AlternateContent xmlns:mc="http://schemas.openxmlformats.org/markup-compatibility/2006">
              <mc:Choice xmlns:v="urn:schemas-microsoft-com:vml" Requires="v">
                <p:oleObj spid="_x0000_s35338" name="Equation" r:id="rId26" imgW="2832100" imgH="444500" progId="Equation.DSMT4">
                  <p:embed/>
                </p:oleObj>
              </mc:Choice>
              <mc:Fallback>
                <p:oleObj name="Equation" r:id="rId26" imgW="2832100" imgH="444500" progId="Equation.DSMT4">
                  <p:embed/>
                  <p:pic>
                    <p:nvPicPr>
                      <p:cNvPr id="0" name="对象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73313" y="4733925"/>
                        <a:ext cx="48387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9" name="对象 18"/>
          <p:cNvGraphicFramePr>
            <a:graphicFrameLocks noChangeAspect="1"/>
          </p:cNvGraphicFramePr>
          <p:nvPr/>
        </p:nvGraphicFramePr>
        <p:xfrm>
          <a:off x="6181725" y="5372100"/>
          <a:ext cx="2562225" cy="671513"/>
        </p:xfrm>
        <a:graphic>
          <a:graphicData uri="http://schemas.openxmlformats.org/presentationml/2006/ole">
            <mc:AlternateContent xmlns:mc="http://schemas.openxmlformats.org/markup-compatibility/2006">
              <mc:Choice xmlns:v="urn:schemas-microsoft-com:vml" Requires="v">
                <p:oleObj spid="_x0000_s35339" name="Equation" r:id="rId28" imgW="1497950" imgH="393529" progId="Equation.DSMT4">
                  <p:embed/>
                </p:oleObj>
              </mc:Choice>
              <mc:Fallback>
                <p:oleObj name="Equation" r:id="rId28" imgW="1497950" imgH="393529" progId="Equation.DSMT4">
                  <p:embed/>
                  <p:pic>
                    <p:nvPicPr>
                      <p:cNvPr id="0" name="对象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81725" y="5372100"/>
                        <a:ext cx="2562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90" name="对象 19"/>
          <p:cNvGraphicFramePr>
            <a:graphicFrameLocks noChangeAspect="1"/>
          </p:cNvGraphicFramePr>
          <p:nvPr/>
        </p:nvGraphicFramePr>
        <p:xfrm>
          <a:off x="2587625" y="4357688"/>
          <a:ext cx="863600" cy="442912"/>
        </p:xfrm>
        <a:graphic>
          <a:graphicData uri="http://schemas.openxmlformats.org/presentationml/2006/ole">
            <mc:AlternateContent xmlns:mc="http://schemas.openxmlformats.org/markup-compatibility/2006">
              <mc:Choice xmlns:v="urn:schemas-microsoft-com:vml" Requires="v">
                <p:oleObj spid="_x0000_s35340" name="Equation" r:id="rId30" imgW="444307" imgH="228501" progId="Equation.DSMT4">
                  <p:embed/>
                </p:oleObj>
              </mc:Choice>
              <mc:Fallback>
                <p:oleObj name="Equation" r:id="rId30" imgW="444307" imgH="228501" progId="Equation.DSMT4">
                  <p:embed/>
                  <p:pic>
                    <p:nvPicPr>
                      <p:cNvPr id="0" name="对象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7625" y="4357688"/>
                        <a:ext cx="863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CN">
                <a:ea typeface="宋体" panose="02010600030101010101" pitchFamily="2" charset="-122"/>
              </a:rPr>
              <a:t>Contents</a:t>
            </a:r>
          </a:p>
        </p:txBody>
      </p:sp>
      <p:grpSp>
        <p:nvGrpSpPr>
          <p:cNvPr id="30723" name="组合 1"/>
          <p:cNvGrpSpPr>
            <a:grpSpLocks/>
          </p:cNvGrpSpPr>
          <p:nvPr/>
        </p:nvGrpSpPr>
        <p:grpSpPr bwMode="auto">
          <a:xfrm>
            <a:off x="381000" y="1524000"/>
            <a:ext cx="5867400" cy="4191000"/>
            <a:chOff x="381000" y="1524000"/>
            <a:chExt cx="4495800" cy="3933825"/>
          </a:xfrm>
        </p:grpSpPr>
        <p:sp>
          <p:nvSpPr>
            <p:cNvPr id="5123" name="AutoShape 6"/>
            <p:cNvSpPr>
              <a:spLocks noChangeArrowheads="1"/>
            </p:cNvSpPr>
            <p:nvPr/>
          </p:nvSpPr>
          <p:spPr bwMode="gray">
            <a:xfrm>
              <a:off x="837149" y="1643207"/>
              <a:ext cx="4039651"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4" name="AutoShape 7"/>
            <p:cNvSpPr>
              <a:spLocks noChangeArrowheads="1"/>
            </p:cNvSpPr>
            <p:nvPr/>
          </p:nvSpPr>
          <p:spPr bwMode="gray">
            <a:xfrm>
              <a:off x="406545" y="1524000"/>
              <a:ext cx="772411"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1" name="Text Box 8"/>
            <p:cNvSpPr txBox="1">
              <a:spLocks noChangeArrowheads="1"/>
            </p:cNvSpPr>
            <p:nvPr/>
          </p:nvSpPr>
          <p:spPr bwMode="gray">
            <a:xfrm>
              <a:off x="1067047" y="1625326"/>
              <a:ext cx="3275755"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Technical Background</a:t>
              </a:r>
              <a:endParaRPr lang="zh-CN" altLang="zh-CN" dirty="0">
                <a:latin typeface="+mn-lt"/>
              </a:endParaRPr>
            </a:p>
          </p:txBody>
        </p:sp>
        <p:sp>
          <p:nvSpPr>
            <p:cNvPr id="4102" name="Text Box 9"/>
            <p:cNvSpPr txBox="1">
              <a:spLocks noChangeArrowheads="1"/>
            </p:cNvSpPr>
            <p:nvPr/>
          </p:nvSpPr>
          <p:spPr bwMode="gray">
            <a:xfrm>
              <a:off x="660771" y="1622346"/>
              <a:ext cx="273690"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1</a:t>
              </a:r>
              <a:endParaRPr lang="zh-CN" altLang="zh-CN">
                <a:latin typeface="+mn-lt"/>
              </a:endParaRPr>
            </a:p>
          </p:txBody>
        </p:sp>
        <p:sp>
          <p:nvSpPr>
            <p:cNvPr id="5127" name="AutoShape 6"/>
            <p:cNvSpPr>
              <a:spLocks noChangeArrowheads="1"/>
            </p:cNvSpPr>
            <p:nvPr/>
          </p:nvSpPr>
          <p:spPr bwMode="gray">
            <a:xfrm>
              <a:off x="828634" y="2452324"/>
              <a:ext cx="4048166"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8" name="AutoShape 7"/>
            <p:cNvSpPr>
              <a:spLocks noChangeArrowheads="1"/>
            </p:cNvSpPr>
            <p:nvPr/>
          </p:nvSpPr>
          <p:spPr bwMode="gray">
            <a:xfrm>
              <a:off x="398030" y="2333117"/>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5" name="Text Box 8"/>
            <p:cNvSpPr txBox="1">
              <a:spLocks noChangeArrowheads="1"/>
            </p:cNvSpPr>
            <p:nvPr/>
          </p:nvSpPr>
          <p:spPr bwMode="gray">
            <a:xfrm>
              <a:off x="1067047" y="2444873"/>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Proposed Solution</a:t>
              </a:r>
              <a:endParaRPr lang="zh-CN" altLang="zh-CN" dirty="0">
                <a:latin typeface="+mn-lt"/>
              </a:endParaRPr>
            </a:p>
          </p:txBody>
        </p:sp>
        <p:sp>
          <p:nvSpPr>
            <p:cNvPr id="4106" name="Text Box 9"/>
            <p:cNvSpPr txBox="1">
              <a:spLocks noChangeArrowheads="1"/>
            </p:cNvSpPr>
            <p:nvPr/>
          </p:nvSpPr>
          <p:spPr bwMode="gray">
            <a:xfrm>
              <a:off x="653473" y="2431462"/>
              <a:ext cx="272473"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2</a:t>
              </a:r>
              <a:endParaRPr lang="zh-CN" altLang="zh-CN">
                <a:latin typeface="+mn-lt"/>
              </a:endParaRPr>
            </a:p>
          </p:txBody>
        </p:sp>
        <p:sp>
          <p:nvSpPr>
            <p:cNvPr id="5131" name="AutoShape 6"/>
            <p:cNvSpPr>
              <a:spLocks noChangeArrowheads="1"/>
            </p:cNvSpPr>
            <p:nvPr/>
          </p:nvSpPr>
          <p:spPr bwMode="gray">
            <a:xfrm>
              <a:off x="811604" y="3291241"/>
              <a:ext cx="4065196"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2" name="AutoShape 7"/>
            <p:cNvSpPr>
              <a:spLocks noChangeArrowheads="1"/>
            </p:cNvSpPr>
            <p:nvPr/>
          </p:nvSpPr>
          <p:spPr bwMode="gray">
            <a:xfrm>
              <a:off x="381000" y="3172034"/>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9" name="Text Box 8"/>
            <p:cNvSpPr txBox="1">
              <a:spLocks noChangeArrowheads="1"/>
            </p:cNvSpPr>
            <p:nvPr/>
          </p:nvSpPr>
          <p:spPr bwMode="gray">
            <a:xfrm>
              <a:off x="1129084" y="3282301"/>
              <a:ext cx="313830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Performance Analysis</a:t>
              </a:r>
              <a:endParaRPr lang="zh-CN" altLang="zh-CN" dirty="0">
                <a:latin typeface="+mn-lt"/>
              </a:endParaRPr>
            </a:p>
          </p:txBody>
        </p:sp>
        <p:sp>
          <p:nvSpPr>
            <p:cNvPr id="4110" name="Text Box 9"/>
            <p:cNvSpPr txBox="1">
              <a:spLocks noChangeArrowheads="1"/>
            </p:cNvSpPr>
            <p:nvPr/>
          </p:nvSpPr>
          <p:spPr bwMode="gray">
            <a:xfrm>
              <a:off x="636443" y="3270380"/>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3</a:t>
              </a:r>
              <a:endParaRPr lang="zh-CN" altLang="zh-CN">
                <a:latin typeface="+mn-lt"/>
              </a:endParaRPr>
            </a:p>
          </p:txBody>
        </p:sp>
        <p:sp>
          <p:nvSpPr>
            <p:cNvPr id="5135" name="AutoShape 6"/>
            <p:cNvSpPr>
              <a:spLocks noChangeArrowheads="1"/>
            </p:cNvSpPr>
            <p:nvPr/>
          </p:nvSpPr>
          <p:spPr bwMode="gray">
            <a:xfrm>
              <a:off x="812821" y="4106318"/>
              <a:ext cx="4063979"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6" name="AutoShape 7"/>
            <p:cNvSpPr>
              <a:spLocks noChangeArrowheads="1"/>
            </p:cNvSpPr>
            <p:nvPr/>
          </p:nvSpPr>
          <p:spPr bwMode="gray">
            <a:xfrm>
              <a:off x="382217" y="3987111"/>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3" name="Text Box 8"/>
            <p:cNvSpPr txBox="1">
              <a:spLocks noChangeArrowheads="1"/>
            </p:cNvSpPr>
            <p:nvPr/>
          </p:nvSpPr>
          <p:spPr bwMode="gray">
            <a:xfrm>
              <a:off x="838365" y="4109298"/>
              <a:ext cx="3055587"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zh-CN" b="1" dirty="0">
                  <a:latin typeface="+mn-lt"/>
                </a:rPr>
                <a:t>    </a:t>
              </a:r>
              <a:r>
                <a:rPr lang="en-US" altLang="zh-CN" b="1" dirty="0">
                  <a:solidFill>
                    <a:srgbClr val="C00000"/>
                  </a:solidFill>
                  <a:latin typeface="+mn-lt"/>
                </a:rPr>
                <a:t>Simulation Results</a:t>
              </a:r>
              <a:endParaRPr lang="zh-CN" altLang="zh-CN" dirty="0">
                <a:solidFill>
                  <a:srgbClr val="C00000"/>
                </a:solidFill>
                <a:latin typeface="+mn-lt"/>
              </a:endParaRPr>
            </a:p>
          </p:txBody>
        </p:sp>
        <p:sp>
          <p:nvSpPr>
            <p:cNvPr id="4114" name="Text Box 9"/>
            <p:cNvSpPr txBox="1">
              <a:spLocks noChangeArrowheads="1"/>
            </p:cNvSpPr>
            <p:nvPr/>
          </p:nvSpPr>
          <p:spPr bwMode="gray">
            <a:xfrm>
              <a:off x="637660" y="4086947"/>
              <a:ext cx="272473" cy="4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4</a:t>
              </a:r>
              <a:endParaRPr lang="zh-CN" altLang="zh-CN">
                <a:latin typeface="+mn-lt"/>
              </a:endParaRPr>
            </a:p>
          </p:txBody>
        </p:sp>
        <p:sp>
          <p:nvSpPr>
            <p:cNvPr id="5139" name="AutoShape 6"/>
            <p:cNvSpPr>
              <a:spLocks noChangeArrowheads="1"/>
            </p:cNvSpPr>
            <p:nvPr/>
          </p:nvSpPr>
          <p:spPr bwMode="gray">
            <a:xfrm>
              <a:off x="812821" y="4891593"/>
              <a:ext cx="4063979" cy="45596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40" name="AutoShape 7"/>
            <p:cNvSpPr>
              <a:spLocks noChangeArrowheads="1"/>
            </p:cNvSpPr>
            <p:nvPr/>
          </p:nvSpPr>
          <p:spPr bwMode="gray">
            <a:xfrm>
              <a:off x="382217" y="4772386"/>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7" name="Text Box 8"/>
            <p:cNvSpPr txBox="1">
              <a:spLocks noChangeArrowheads="1"/>
            </p:cNvSpPr>
            <p:nvPr/>
          </p:nvSpPr>
          <p:spPr bwMode="gray">
            <a:xfrm>
              <a:off x="686316" y="4882652"/>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Conclusions</a:t>
              </a:r>
              <a:endParaRPr lang="zh-CN" altLang="zh-CN" dirty="0">
                <a:latin typeface="+mn-lt"/>
              </a:endParaRPr>
            </a:p>
          </p:txBody>
        </p:sp>
        <p:sp>
          <p:nvSpPr>
            <p:cNvPr id="4118" name="Text Box 9"/>
            <p:cNvSpPr txBox="1">
              <a:spLocks noChangeArrowheads="1"/>
            </p:cNvSpPr>
            <p:nvPr/>
          </p:nvSpPr>
          <p:spPr bwMode="gray">
            <a:xfrm>
              <a:off x="637660" y="4870731"/>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5</a:t>
              </a:r>
              <a:endParaRPr lang="zh-CN" altLang="zh-CN">
                <a:latin typeface="+mn-lt"/>
              </a:endParaRPr>
            </a:p>
          </p:txBody>
        </p:sp>
      </p:grpSp>
    </p:spTree>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Simulation Results</a:t>
            </a:r>
          </a:p>
        </p:txBody>
      </p:sp>
      <p:sp>
        <p:nvSpPr>
          <p:cNvPr id="12" name="Rectangle 3"/>
          <p:cNvSpPr>
            <a:spLocks noGrp="1" noChangeArrowheads="1"/>
          </p:cNvSpPr>
          <p:nvPr/>
        </p:nvSpPr>
        <p:spPr bwMode="auto">
          <a:xfrm>
            <a:off x="152400" y="1135063"/>
            <a:ext cx="37401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0000"/>
              </a:buClr>
              <a:buFont typeface="Wingdings" panose="05000000000000000000"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a:lstStyle>
          <a:p>
            <a:pPr eaLnBrk="1" hangingPunct="1">
              <a:buFont typeface="Wingdings" charset="0"/>
              <a:buChar char="l"/>
              <a:defRPr/>
            </a:pPr>
            <a:r>
              <a:rPr lang="en-US" altLang="zh-CN" sz="2400" b="1" dirty="0"/>
              <a:t>Parameters</a:t>
            </a:r>
            <a:endParaRPr lang="en-US" altLang="zh-CN" sz="2000" dirty="0"/>
          </a:p>
          <a:p>
            <a:pPr lvl="1" eaLnBrk="1" hangingPunct="1">
              <a:lnSpc>
                <a:spcPct val="80000"/>
              </a:lnSpc>
              <a:defRPr/>
            </a:pPr>
            <a:r>
              <a:rPr lang="en-US" altLang="zh-CN" dirty="0"/>
              <a:t>ITU Vehicular B channel model</a:t>
            </a:r>
          </a:p>
          <a:p>
            <a:pPr lvl="1" eaLnBrk="1" hangingPunct="1">
              <a:lnSpc>
                <a:spcPct val="80000"/>
              </a:lnSpc>
              <a:defRPr/>
            </a:pPr>
            <a:r>
              <a:rPr lang="en-US" altLang="zh-CN" dirty="0"/>
              <a:t>number of antennas</a:t>
            </a:r>
          </a:p>
          <a:p>
            <a:pPr lvl="1" eaLnBrk="1" hangingPunct="1">
              <a:lnSpc>
                <a:spcPct val="80000"/>
              </a:lnSpc>
              <a:defRPr/>
            </a:pPr>
            <a:endParaRPr lang="en-US" altLang="zh-CN" dirty="0"/>
          </a:p>
          <a:p>
            <a:pPr lvl="1" eaLnBrk="1" hangingPunct="1">
              <a:lnSpc>
                <a:spcPct val="80000"/>
              </a:lnSpc>
              <a:defRPr/>
            </a:pPr>
            <a:r>
              <a:rPr lang="en-US" altLang="zh-CN" dirty="0"/>
              <a:t>system bandwidth</a:t>
            </a:r>
          </a:p>
          <a:p>
            <a:pPr lvl="1" eaLnBrk="1" hangingPunct="1">
              <a:lnSpc>
                <a:spcPct val="80000"/>
              </a:lnSpc>
              <a:defRPr/>
            </a:pPr>
            <a:endParaRPr lang="en-US" altLang="zh-CN" dirty="0"/>
          </a:p>
          <a:p>
            <a:pPr lvl="1" eaLnBrk="1" hangingPunct="1">
              <a:lnSpc>
                <a:spcPct val="80000"/>
              </a:lnSpc>
              <a:defRPr/>
            </a:pPr>
            <a:r>
              <a:rPr lang="en-US" altLang="zh-CN" dirty="0"/>
              <a:t>OFDM symbol length</a:t>
            </a:r>
          </a:p>
          <a:p>
            <a:pPr lvl="1" eaLnBrk="1" hangingPunct="1">
              <a:lnSpc>
                <a:spcPct val="80000"/>
              </a:lnSpc>
              <a:defRPr/>
            </a:pPr>
            <a:endParaRPr lang="en-US" altLang="zh-CN" dirty="0"/>
          </a:p>
          <a:p>
            <a:pPr lvl="1" eaLnBrk="1" hangingPunct="1">
              <a:lnSpc>
                <a:spcPct val="80000"/>
              </a:lnSpc>
              <a:defRPr/>
            </a:pPr>
            <a:r>
              <a:rPr lang="en-US" altLang="zh-CN" dirty="0"/>
              <a:t>maximal channel length</a:t>
            </a:r>
          </a:p>
          <a:p>
            <a:pPr lvl="1" eaLnBrk="1" hangingPunct="1">
              <a:lnSpc>
                <a:spcPct val="80000"/>
              </a:lnSpc>
              <a:defRPr/>
            </a:pPr>
            <a:endParaRPr lang="en-US" altLang="zh-CN" dirty="0"/>
          </a:p>
          <a:p>
            <a:pPr lvl="1" eaLnBrk="1" hangingPunct="1">
              <a:lnSpc>
                <a:spcPct val="80000"/>
              </a:lnSpc>
              <a:defRPr/>
            </a:pPr>
            <a:r>
              <a:rPr lang="en-US" altLang="zh-CN" dirty="0"/>
              <a:t>number of pilots</a:t>
            </a:r>
          </a:p>
          <a:p>
            <a:pPr marL="457200" lvl="1" indent="0" eaLnBrk="1" hangingPunct="1">
              <a:lnSpc>
                <a:spcPct val="80000"/>
              </a:lnSpc>
              <a:buFontTx/>
              <a:buNone/>
              <a:defRPr/>
            </a:pPr>
            <a:endParaRPr lang="en-US" altLang="zh-CN" dirty="0"/>
          </a:p>
        </p:txBody>
      </p:sp>
      <p:graphicFrame>
        <p:nvGraphicFramePr>
          <p:cNvPr id="31748" name="对象 3">
            <a:hlinkClick r:id="" action="ppaction://ole?verb=0"/>
          </p:cNvPr>
          <p:cNvGraphicFramePr>
            <a:graphicFrameLocks noChangeAspect="1"/>
          </p:cNvGraphicFramePr>
          <p:nvPr>
            <p:extLst>
              <p:ext uri="{D42A27DB-BD31-4B8C-83A1-F6EECF244321}">
                <p14:modId xmlns:p14="http://schemas.microsoft.com/office/powerpoint/2010/main" val="3792126554"/>
              </p:ext>
            </p:extLst>
          </p:nvPr>
        </p:nvGraphicFramePr>
        <p:xfrm>
          <a:off x="1577975" y="2546350"/>
          <a:ext cx="942975" cy="403225"/>
        </p:xfrm>
        <a:graphic>
          <a:graphicData uri="http://schemas.openxmlformats.org/presentationml/2006/ole">
            <mc:AlternateContent xmlns:mc="http://schemas.openxmlformats.org/markup-compatibility/2006">
              <mc:Choice xmlns:v="urn:schemas-microsoft-com:vml" Requires="v">
                <p:oleObj spid="_x0000_s32158" name="Equation" r:id="rId5" imgW="533160" imgH="228600" progId="Equation.DSMT4">
                  <p:embed/>
                </p:oleObj>
              </mc:Choice>
              <mc:Fallback>
                <p:oleObj name="Equation" r:id="rId5" imgW="533160" imgH="228600" progId="Equation.DSMT4">
                  <p:embed/>
                  <p:pic>
                    <p:nvPicPr>
                      <p:cNvPr id="0" name="对象 3"/>
                      <p:cNvPicPr>
                        <a:picLocks noChangeAspect="1" noChangeArrowheads="1"/>
                      </p:cNvPicPr>
                      <p:nvPr/>
                    </p:nvPicPr>
                    <p:blipFill>
                      <a:blip r:embed="rId6"/>
                      <a:srcRect/>
                      <a:stretch>
                        <a:fillRect/>
                      </a:stretch>
                    </p:blipFill>
                    <p:spPr bwMode="auto">
                      <a:xfrm>
                        <a:off x="1577975" y="2546350"/>
                        <a:ext cx="9429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9" name="对象 5">
            <a:hlinkClick r:id="" action="ppaction://ole?verb=0"/>
          </p:cNvPr>
          <p:cNvGraphicFramePr>
            <a:graphicFrameLocks noChangeAspect="1"/>
          </p:cNvGraphicFramePr>
          <p:nvPr/>
        </p:nvGraphicFramePr>
        <p:xfrm>
          <a:off x="1514475" y="4359275"/>
          <a:ext cx="1120775" cy="312738"/>
        </p:xfrm>
        <a:graphic>
          <a:graphicData uri="http://schemas.openxmlformats.org/presentationml/2006/ole">
            <mc:AlternateContent xmlns:mc="http://schemas.openxmlformats.org/markup-compatibility/2006">
              <mc:Choice xmlns:v="urn:schemas-microsoft-com:vml" Requires="v">
                <p:oleObj spid="_x0000_s32159" name="Equation" r:id="rId7" imgW="634680" imgH="177480" progId="Equation.DSMT4">
                  <p:embed/>
                </p:oleObj>
              </mc:Choice>
              <mc:Fallback>
                <p:oleObj name="Equation" r:id="rId7" imgW="634680" imgH="177480" progId="Equation.DSMT4">
                  <p:embed/>
                  <p:pic>
                    <p:nvPicPr>
                      <p:cNvPr id="0" name="对象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4475" y="4359275"/>
                        <a:ext cx="11207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0" name="对象 6">
            <a:hlinkClick r:id="" action="ppaction://ole?verb=0"/>
          </p:cNvPr>
          <p:cNvGraphicFramePr>
            <a:graphicFrameLocks noChangeAspect="1"/>
          </p:cNvGraphicFramePr>
          <p:nvPr/>
        </p:nvGraphicFramePr>
        <p:xfrm>
          <a:off x="1497013" y="5367338"/>
          <a:ext cx="896937" cy="312737"/>
        </p:xfrm>
        <a:graphic>
          <a:graphicData uri="http://schemas.openxmlformats.org/presentationml/2006/ole">
            <mc:AlternateContent xmlns:mc="http://schemas.openxmlformats.org/markup-compatibility/2006">
              <mc:Choice xmlns:v="urn:schemas-microsoft-com:vml" Requires="v">
                <p:oleObj spid="_x0000_s32160" name="Equation" r:id="rId9" imgW="507960" imgH="177480" progId="Equation.DSMT4">
                  <p:embed/>
                </p:oleObj>
              </mc:Choice>
              <mc:Fallback>
                <p:oleObj name="Equation" r:id="rId9" imgW="507960" imgH="177480" progId="Equation.DSMT4">
                  <p:embed/>
                  <p:pic>
                    <p:nvPicPr>
                      <p:cNvPr id="0" name="对象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7013" y="5367338"/>
                        <a:ext cx="89693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1" name="矩形 1"/>
          <p:cNvSpPr>
            <a:spLocks noChangeArrowheads="1"/>
          </p:cNvSpPr>
          <p:nvPr/>
        </p:nvSpPr>
        <p:spPr bwMode="auto">
          <a:xfrm>
            <a:off x="1514475" y="3222625"/>
            <a:ext cx="106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2000">
                <a:solidFill>
                  <a:srgbClr val="000000"/>
                </a:solidFill>
              </a:rPr>
              <a:t>50 MHz</a:t>
            </a:r>
          </a:p>
        </p:txBody>
      </p:sp>
      <p:graphicFrame>
        <p:nvGraphicFramePr>
          <p:cNvPr id="31752" name="对象 9">
            <a:hlinkClick r:id="" action="ppaction://ole?verb=0"/>
          </p:cNvPr>
          <p:cNvGraphicFramePr>
            <a:graphicFrameLocks noChangeAspect="1"/>
          </p:cNvGraphicFramePr>
          <p:nvPr/>
        </p:nvGraphicFramePr>
        <p:xfrm>
          <a:off x="1514475" y="6089650"/>
          <a:ext cx="919163" cy="357188"/>
        </p:xfrm>
        <a:graphic>
          <a:graphicData uri="http://schemas.openxmlformats.org/presentationml/2006/ole">
            <mc:AlternateContent xmlns:mc="http://schemas.openxmlformats.org/markup-compatibility/2006">
              <mc:Choice xmlns:v="urn:schemas-microsoft-com:vml" Requires="v">
                <p:oleObj spid="_x0000_s32161" name="Equation" r:id="rId11" imgW="520560" imgH="203040" progId="Equation.DSMT4">
                  <p:embed/>
                </p:oleObj>
              </mc:Choice>
              <mc:Fallback>
                <p:oleObj name="Equation" r:id="rId11" imgW="520560" imgH="203040" progId="Equation.DSMT4">
                  <p:embed/>
                  <p:pic>
                    <p:nvPicPr>
                      <p:cNvPr id="0" name="对象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4475" y="6089650"/>
                        <a:ext cx="9191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53" name="图片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1630363"/>
            <a:ext cx="6267450"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Simulation Results</a:t>
            </a:r>
          </a:p>
        </p:txBody>
      </p:sp>
      <p:pic>
        <p:nvPicPr>
          <p:cNvPr id="33795"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838" y="1489075"/>
            <a:ext cx="76041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p:cNvSpPr>
            <a:spLocks noGrp="1" noChangeArrowheads="1"/>
          </p:cNvSpPr>
          <p:nvPr/>
        </p:nvSpPr>
        <p:spPr bwMode="auto">
          <a:xfrm>
            <a:off x="152400" y="1135063"/>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r>
              <a:rPr lang="en-US" altLang="zh-CN" sz="2400" b="1"/>
              <a:t>Pilot Overhead Reduction: </a:t>
            </a:r>
            <a:endParaRPr lang="en-US" altLang="zh-CN" sz="2000"/>
          </a:p>
        </p:txBody>
      </p:sp>
      <p:graphicFrame>
        <p:nvGraphicFramePr>
          <p:cNvPr id="33797" name="对象 5">
            <a:hlinkClick r:id="" action="ppaction://ole?verb=0"/>
          </p:cNvPr>
          <p:cNvGraphicFramePr>
            <a:graphicFrameLocks noChangeAspect="1"/>
          </p:cNvGraphicFramePr>
          <p:nvPr>
            <p:extLst>
              <p:ext uri="{D42A27DB-BD31-4B8C-83A1-F6EECF244321}">
                <p14:modId xmlns:p14="http://schemas.microsoft.com/office/powerpoint/2010/main" val="378415815"/>
              </p:ext>
            </p:extLst>
          </p:nvPr>
        </p:nvGraphicFramePr>
        <p:xfrm>
          <a:off x="4848225" y="1187450"/>
          <a:ext cx="3173413" cy="436563"/>
        </p:xfrm>
        <a:graphic>
          <a:graphicData uri="http://schemas.openxmlformats.org/presentationml/2006/ole">
            <mc:AlternateContent xmlns:mc="http://schemas.openxmlformats.org/markup-compatibility/2006">
              <mc:Choice xmlns:v="urn:schemas-microsoft-com:vml" Requires="v">
                <p:oleObj spid="_x0000_s33899" name="Equation" r:id="rId6" imgW="1473120" imgH="203040" progId="Equation.DSMT4">
                  <p:embed/>
                </p:oleObj>
              </mc:Choice>
              <mc:Fallback>
                <p:oleObj name="Equation" r:id="rId6" imgW="1473120" imgH="203040" progId="Equation.DSMT4">
                  <p:embed/>
                  <p:pic>
                    <p:nvPicPr>
                      <p:cNvPr id="0" name="对象 5"/>
                      <p:cNvPicPr>
                        <a:picLocks noChangeAspect="1" noChangeArrowheads="1"/>
                      </p:cNvPicPr>
                      <p:nvPr/>
                    </p:nvPicPr>
                    <p:blipFill>
                      <a:blip r:embed="rId7"/>
                      <a:srcRect/>
                      <a:stretch>
                        <a:fillRect/>
                      </a:stretch>
                    </p:blipFill>
                    <p:spPr bwMode="auto">
                      <a:xfrm>
                        <a:off x="4848225" y="1187450"/>
                        <a:ext cx="31734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CN">
                <a:ea typeface="宋体" panose="02010600030101010101" pitchFamily="2" charset="-122"/>
              </a:rPr>
              <a:t>Contents</a:t>
            </a:r>
          </a:p>
        </p:txBody>
      </p:sp>
      <p:grpSp>
        <p:nvGrpSpPr>
          <p:cNvPr id="35843" name="组合 1"/>
          <p:cNvGrpSpPr>
            <a:grpSpLocks/>
          </p:cNvGrpSpPr>
          <p:nvPr/>
        </p:nvGrpSpPr>
        <p:grpSpPr bwMode="auto">
          <a:xfrm>
            <a:off x="381000" y="1524000"/>
            <a:ext cx="5867400" cy="4191000"/>
            <a:chOff x="381000" y="1524000"/>
            <a:chExt cx="4495800" cy="3933825"/>
          </a:xfrm>
        </p:grpSpPr>
        <p:sp>
          <p:nvSpPr>
            <p:cNvPr id="5123" name="AutoShape 6"/>
            <p:cNvSpPr>
              <a:spLocks noChangeArrowheads="1"/>
            </p:cNvSpPr>
            <p:nvPr/>
          </p:nvSpPr>
          <p:spPr bwMode="gray">
            <a:xfrm>
              <a:off x="837149" y="1643207"/>
              <a:ext cx="4039651"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4" name="AutoShape 7"/>
            <p:cNvSpPr>
              <a:spLocks noChangeArrowheads="1"/>
            </p:cNvSpPr>
            <p:nvPr/>
          </p:nvSpPr>
          <p:spPr bwMode="gray">
            <a:xfrm>
              <a:off x="406545" y="1524000"/>
              <a:ext cx="772411"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1" name="Text Box 8"/>
            <p:cNvSpPr txBox="1">
              <a:spLocks noChangeArrowheads="1"/>
            </p:cNvSpPr>
            <p:nvPr/>
          </p:nvSpPr>
          <p:spPr bwMode="gray">
            <a:xfrm>
              <a:off x="1067047" y="1625326"/>
              <a:ext cx="3275755"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Technical Background</a:t>
              </a:r>
              <a:endParaRPr lang="zh-CN" altLang="zh-CN" dirty="0">
                <a:latin typeface="+mn-lt"/>
              </a:endParaRPr>
            </a:p>
          </p:txBody>
        </p:sp>
        <p:sp>
          <p:nvSpPr>
            <p:cNvPr id="4102" name="Text Box 9"/>
            <p:cNvSpPr txBox="1">
              <a:spLocks noChangeArrowheads="1"/>
            </p:cNvSpPr>
            <p:nvPr/>
          </p:nvSpPr>
          <p:spPr bwMode="gray">
            <a:xfrm>
              <a:off x="660771" y="1622346"/>
              <a:ext cx="273690"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1</a:t>
              </a:r>
              <a:endParaRPr lang="zh-CN" altLang="zh-CN">
                <a:latin typeface="+mn-lt"/>
              </a:endParaRPr>
            </a:p>
          </p:txBody>
        </p:sp>
        <p:sp>
          <p:nvSpPr>
            <p:cNvPr id="5127" name="AutoShape 6"/>
            <p:cNvSpPr>
              <a:spLocks noChangeArrowheads="1"/>
            </p:cNvSpPr>
            <p:nvPr/>
          </p:nvSpPr>
          <p:spPr bwMode="gray">
            <a:xfrm>
              <a:off x="828634" y="2452324"/>
              <a:ext cx="4048166"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8" name="AutoShape 7"/>
            <p:cNvSpPr>
              <a:spLocks noChangeArrowheads="1"/>
            </p:cNvSpPr>
            <p:nvPr/>
          </p:nvSpPr>
          <p:spPr bwMode="gray">
            <a:xfrm>
              <a:off x="398030" y="2333117"/>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5" name="Text Box 8"/>
            <p:cNvSpPr txBox="1">
              <a:spLocks noChangeArrowheads="1"/>
            </p:cNvSpPr>
            <p:nvPr/>
          </p:nvSpPr>
          <p:spPr bwMode="gray">
            <a:xfrm>
              <a:off x="1067047" y="2444873"/>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Proposed Solution</a:t>
              </a:r>
              <a:endParaRPr lang="zh-CN" altLang="zh-CN" dirty="0">
                <a:latin typeface="+mn-lt"/>
              </a:endParaRPr>
            </a:p>
          </p:txBody>
        </p:sp>
        <p:sp>
          <p:nvSpPr>
            <p:cNvPr id="4106" name="Text Box 9"/>
            <p:cNvSpPr txBox="1">
              <a:spLocks noChangeArrowheads="1"/>
            </p:cNvSpPr>
            <p:nvPr/>
          </p:nvSpPr>
          <p:spPr bwMode="gray">
            <a:xfrm>
              <a:off x="653473" y="2431462"/>
              <a:ext cx="272473"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2</a:t>
              </a:r>
              <a:endParaRPr lang="zh-CN" altLang="zh-CN">
                <a:latin typeface="+mn-lt"/>
              </a:endParaRPr>
            </a:p>
          </p:txBody>
        </p:sp>
        <p:sp>
          <p:nvSpPr>
            <p:cNvPr id="5131" name="AutoShape 6"/>
            <p:cNvSpPr>
              <a:spLocks noChangeArrowheads="1"/>
            </p:cNvSpPr>
            <p:nvPr/>
          </p:nvSpPr>
          <p:spPr bwMode="gray">
            <a:xfrm>
              <a:off x="811604" y="3291241"/>
              <a:ext cx="4065196"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2" name="AutoShape 7"/>
            <p:cNvSpPr>
              <a:spLocks noChangeArrowheads="1"/>
            </p:cNvSpPr>
            <p:nvPr/>
          </p:nvSpPr>
          <p:spPr bwMode="gray">
            <a:xfrm>
              <a:off x="381000" y="3172034"/>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9" name="Text Box 8"/>
            <p:cNvSpPr txBox="1">
              <a:spLocks noChangeArrowheads="1"/>
            </p:cNvSpPr>
            <p:nvPr/>
          </p:nvSpPr>
          <p:spPr bwMode="gray">
            <a:xfrm>
              <a:off x="1129084" y="3282301"/>
              <a:ext cx="313830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Performance Analysis</a:t>
              </a:r>
              <a:endParaRPr lang="zh-CN" altLang="zh-CN" dirty="0">
                <a:latin typeface="+mn-lt"/>
              </a:endParaRPr>
            </a:p>
          </p:txBody>
        </p:sp>
        <p:sp>
          <p:nvSpPr>
            <p:cNvPr id="4110" name="Text Box 9"/>
            <p:cNvSpPr txBox="1">
              <a:spLocks noChangeArrowheads="1"/>
            </p:cNvSpPr>
            <p:nvPr/>
          </p:nvSpPr>
          <p:spPr bwMode="gray">
            <a:xfrm>
              <a:off x="636443" y="3270380"/>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3</a:t>
              </a:r>
              <a:endParaRPr lang="zh-CN" altLang="zh-CN">
                <a:latin typeface="+mn-lt"/>
              </a:endParaRPr>
            </a:p>
          </p:txBody>
        </p:sp>
        <p:sp>
          <p:nvSpPr>
            <p:cNvPr id="5135" name="AutoShape 6"/>
            <p:cNvSpPr>
              <a:spLocks noChangeArrowheads="1"/>
            </p:cNvSpPr>
            <p:nvPr/>
          </p:nvSpPr>
          <p:spPr bwMode="gray">
            <a:xfrm>
              <a:off x="812821" y="4106318"/>
              <a:ext cx="4063979"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6" name="AutoShape 7"/>
            <p:cNvSpPr>
              <a:spLocks noChangeArrowheads="1"/>
            </p:cNvSpPr>
            <p:nvPr/>
          </p:nvSpPr>
          <p:spPr bwMode="gray">
            <a:xfrm>
              <a:off x="382217" y="3987111"/>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3" name="Text Box 8"/>
            <p:cNvSpPr txBox="1">
              <a:spLocks noChangeArrowheads="1"/>
            </p:cNvSpPr>
            <p:nvPr/>
          </p:nvSpPr>
          <p:spPr bwMode="gray">
            <a:xfrm>
              <a:off x="838365" y="4109298"/>
              <a:ext cx="3055587"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zh-CN" b="1">
                  <a:latin typeface="+mn-lt"/>
                </a:rPr>
                <a:t>    </a:t>
              </a:r>
              <a:r>
                <a:rPr lang="en-US" altLang="zh-CN" b="1">
                  <a:latin typeface="+mn-lt"/>
                </a:rPr>
                <a:t>Simulation Results</a:t>
              </a:r>
              <a:endParaRPr lang="zh-CN" altLang="zh-CN">
                <a:latin typeface="+mn-lt"/>
              </a:endParaRPr>
            </a:p>
          </p:txBody>
        </p:sp>
        <p:sp>
          <p:nvSpPr>
            <p:cNvPr id="4114" name="Text Box 9"/>
            <p:cNvSpPr txBox="1">
              <a:spLocks noChangeArrowheads="1"/>
            </p:cNvSpPr>
            <p:nvPr/>
          </p:nvSpPr>
          <p:spPr bwMode="gray">
            <a:xfrm>
              <a:off x="637660" y="4086947"/>
              <a:ext cx="272473" cy="4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4</a:t>
              </a:r>
              <a:endParaRPr lang="zh-CN" altLang="zh-CN">
                <a:latin typeface="+mn-lt"/>
              </a:endParaRPr>
            </a:p>
          </p:txBody>
        </p:sp>
        <p:sp>
          <p:nvSpPr>
            <p:cNvPr id="5139" name="AutoShape 6"/>
            <p:cNvSpPr>
              <a:spLocks noChangeArrowheads="1"/>
            </p:cNvSpPr>
            <p:nvPr/>
          </p:nvSpPr>
          <p:spPr bwMode="gray">
            <a:xfrm>
              <a:off x="812821" y="4891593"/>
              <a:ext cx="4063979" cy="45596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40" name="AutoShape 7"/>
            <p:cNvSpPr>
              <a:spLocks noChangeArrowheads="1"/>
            </p:cNvSpPr>
            <p:nvPr/>
          </p:nvSpPr>
          <p:spPr bwMode="gray">
            <a:xfrm>
              <a:off x="382217" y="4772386"/>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7" name="Text Box 8"/>
            <p:cNvSpPr txBox="1">
              <a:spLocks noChangeArrowheads="1"/>
            </p:cNvSpPr>
            <p:nvPr/>
          </p:nvSpPr>
          <p:spPr bwMode="gray">
            <a:xfrm>
              <a:off x="686316" y="4882652"/>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solidFill>
                    <a:srgbClr val="C00000"/>
                  </a:solidFill>
                  <a:latin typeface="+mn-lt"/>
                </a:rPr>
                <a:t>Conclusions</a:t>
              </a:r>
              <a:endParaRPr lang="zh-CN" altLang="zh-CN" dirty="0">
                <a:solidFill>
                  <a:srgbClr val="C00000"/>
                </a:solidFill>
                <a:latin typeface="+mn-lt"/>
              </a:endParaRPr>
            </a:p>
          </p:txBody>
        </p:sp>
        <p:sp>
          <p:nvSpPr>
            <p:cNvPr id="4118" name="Text Box 9"/>
            <p:cNvSpPr txBox="1">
              <a:spLocks noChangeArrowheads="1"/>
            </p:cNvSpPr>
            <p:nvPr/>
          </p:nvSpPr>
          <p:spPr bwMode="gray">
            <a:xfrm>
              <a:off x="637660" y="4870731"/>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5</a:t>
              </a:r>
              <a:endParaRPr lang="zh-CN" altLang="zh-CN">
                <a:latin typeface="+mn-lt"/>
              </a:endParaRPr>
            </a:p>
          </p:txBody>
        </p:sp>
      </p:grpSp>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CN">
                <a:ea typeface="宋体" panose="02010600030101010101" pitchFamily="2" charset="-122"/>
              </a:rPr>
              <a:t>Contents</a:t>
            </a:r>
          </a:p>
        </p:txBody>
      </p:sp>
      <p:grpSp>
        <p:nvGrpSpPr>
          <p:cNvPr id="6147" name="组合 1"/>
          <p:cNvGrpSpPr>
            <a:grpSpLocks/>
          </p:cNvGrpSpPr>
          <p:nvPr/>
        </p:nvGrpSpPr>
        <p:grpSpPr bwMode="auto">
          <a:xfrm>
            <a:off x="381000" y="1524000"/>
            <a:ext cx="5867400" cy="4191000"/>
            <a:chOff x="381000" y="1524000"/>
            <a:chExt cx="4495800" cy="3933825"/>
          </a:xfrm>
        </p:grpSpPr>
        <p:sp>
          <p:nvSpPr>
            <p:cNvPr id="5123" name="AutoShape 6"/>
            <p:cNvSpPr>
              <a:spLocks noChangeArrowheads="1"/>
            </p:cNvSpPr>
            <p:nvPr/>
          </p:nvSpPr>
          <p:spPr bwMode="gray">
            <a:xfrm>
              <a:off x="837149" y="1643207"/>
              <a:ext cx="4039651"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4" name="AutoShape 7"/>
            <p:cNvSpPr>
              <a:spLocks noChangeArrowheads="1"/>
            </p:cNvSpPr>
            <p:nvPr/>
          </p:nvSpPr>
          <p:spPr bwMode="gray">
            <a:xfrm>
              <a:off x="406545" y="1524000"/>
              <a:ext cx="772411"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1" name="Text Box 8"/>
            <p:cNvSpPr txBox="1">
              <a:spLocks noChangeArrowheads="1"/>
            </p:cNvSpPr>
            <p:nvPr/>
          </p:nvSpPr>
          <p:spPr bwMode="gray">
            <a:xfrm>
              <a:off x="1067047" y="1625326"/>
              <a:ext cx="3275755"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solidFill>
                    <a:srgbClr val="C00000"/>
                  </a:solidFill>
                  <a:latin typeface="+mn-lt"/>
                </a:rPr>
                <a:t>Technical Background</a:t>
              </a:r>
              <a:endParaRPr lang="zh-CN" altLang="zh-CN" dirty="0">
                <a:solidFill>
                  <a:srgbClr val="C00000"/>
                </a:solidFill>
                <a:latin typeface="+mn-lt"/>
              </a:endParaRPr>
            </a:p>
          </p:txBody>
        </p:sp>
        <p:sp>
          <p:nvSpPr>
            <p:cNvPr id="4102" name="Text Box 9"/>
            <p:cNvSpPr txBox="1">
              <a:spLocks noChangeArrowheads="1"/>
            </p:cNvSpPr>
            <p:nvPr/>
          </p:nvSpPr>
          <p:spPr bwMode="gray">
            <a:xfrm>
              <a:off x="660771" y="1622346"/>
              <a:ext cx="273690"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1</a:t>
              </a:r>
              <a:endParaRPr lang="zh-CN" altLang="zh-CN">
                <a:latin typeface="+mn-lt"/>
              </a:endParaRPr>
            </a:p>
          </p:txBody>
        </p:sp>
        <p:sp>
          <p:nvSpPr>
            <p:cNvPr id="5127" name="AutoShape 6"/>
            <p:cNvSpPr>
              <a:spLocks noChangeArrowheads="1"/>
            </p:cNvSpPr>
            <p:nvPr/>
          </p:nvSpPr>
          <p:spPr bwMode="gray">
            <a:xfrm>
              <a:off x="828634" y="2452324"/>
              <a:ext cx="4048166"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8" name="AutoShape 7"/>
            <p:cNvSpPr>
              <a:spLocks noChangeArrowheads="1"/>
            </p:cNvSpPr>
            <p:nvPr/>
          </p:nvSpPr>
          <p:spPr bwMode="gray">
            <a:xfrm>
              <a:off x="398030" y="2333117"/>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5" name="Text Box 8"/>
            <p:cNvSpPr txBox="1">
              <a:spLocks noChangeArrowheads="1"/>
            </p:cNvSpPr>
            <p:nvPr/>
          </p:nvSpPr>
          <p:spPr bwMode="gray">
            <a:xfrm>
              <a:off x="1067047" y="2444873"/>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Proposed Solution</a:t>
              </a:r>
              <a:endParaRPr lang="zh-CN" altLang="zh-CN" dirty="0">
                <a:latin typeface="+mn-lt"/>
              </a:endParaRPr>
            </a:p>
          </p:txBody>
        </p:sp>
        <p:sp>
          <p:nvSpPr>
            <p:cNvPr id="4106" name="Text Box 9"/>
            <p:cNvSpPr txBox="1">
              <a:spLocks noChangeArrowheads="1"/>
            </p:cNvSpPr>
            <p:nvPr/>
          </p:nvSpPr>
          <p:spPr bwMode="gray">
            <a:xfrm>
              <a:off x="653473" y="2431462"/>
              <a:ext cx="272473"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2</a:t>
              </a:r>
              <a:endParaRPr lang="zh-CN" altLang="zh-CN">
                <a:latin typeface="+mn-lt"/>
              </a:endParaRPr>
            </a:p>
          </p:txBody>
        </p:sp>
        <p:sp>
          <p:nvSpPr>
            <p:cNvPr id="5131" name="AutoShape 6"/>
            <p:cNvSpPr>
              <a:spLocks noChangeArrowheads="1"/>
            </p:cNvSpPr>
            <p:nvPr/>
          </p:nvSpPr>
          <p:spPr bwMode="gray">
            <a:xfrm>
              <a:off x="811604" y="3291241"/>
              <a:ext cx="4065196"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2" name="AutoShape 7"/>
            <p:cNvSpPr>
              <a:spLocks noChangeArrowheads="1"/>
            </p:cNvSpPr>
            <p:nvPr/>
          </p:nvSpPr>
          <p:spPr bwMode="gray">
            <a:xfrm>
              <a:off x="381000" y="3172034"/>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9" name="Text Box 8"/>
            <p:cNvSpPr txBox="1">
              <a:spLocks noChangeArrowheads="1"/>
            </p:cNvSpPr>
            <p:nvPr/>
          </p:nvSpPr>
          <p:spPr bwMode="gray">
            <a:xfrm>
              <a:off x="1129084" y="3282301"/>
              <a:ext cx="313830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Performance Analysis</a:t>
              </a:r>
              <a:endParaRPr lang="zh-CN" altLang="zh-CN" dirty="0">
                <a:latin typeface="+mn-lt"/>
              </a:endParaRPr>
            </a:p>
          </p:txBody>
        </p:sp>
        <p:sp>
          <p:nvSpPr>
            <p:cNvPr id="4110" name="Text Box 9"/>
            <p:cNvSpPr txBox="1">
              <a:spLocks noChangeArrowheads="1"/>
            </p:cNvSpPr>
            <p:nvPr/>
          </p:nvSpPr>
          <p:spPr bwMode="gray">
            <a:xfrm>
              <a:off x="636443" y="3270380"/>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3</a:t>
              </a:r>
              <a:endParaRPr lang="zh-CN" altLang="zh-CN">
                <a:latin typeface="+mn-lt"/>
              </a:endParaRPr>
            </a:p>
          </p:txBody>
        </p:sp>
        <p:sp>
          <p:nvSpPr>
            <p:cNvPr id="5135" name="AutoShape 6"/>
            <p:cNvSpPr>
              <a:spLocks noChangeArrowheads="1"/>
            </p:cNvSpPr>
            <p:nvPr/>
          </p:nvSpPr>
          <p:spPr bwMode="gray">
            <a:xfrm>
              <a:off x="812821" y="4106318"/>
              <a:ext cx="4063979"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6" name="AutoShape 7"/>
            <p:cNvSpPr>
              <a:spLocks noChangeArrowheads="1"/>
            </p:cNvSpPr>
            <p:nvPr/>
          </p:nvSpPr>
          <p:spPr bwMode="gray">
            <a:xfrm>
              <a:off x="382217" y="3987111"/>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3" name="Text Box 8"/>
            <p:cNvSpPr txBox="1">
              <a:spLocks noChangeArrowheads="1"/>
            </p:cNvSpPr>
            <p:nvPr/>
          </p:nvSpPr>
          <p:spPr bwMode="gray">
            <a:xfrm>
              <a:off x="838365" y="4109298"/>
              <a:ext cx="3055587"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zh-CN" b="1">
                  <a:latin typeface="+mn-lt"/>
                </a:rPr>
                <a:t>    </a:t>
              </a:r>
              <a:r>
                <a:rPr lang="en-US" altLang="zh-CN" b="1">
                  <a:latin typeface="+mn-lt"/>
                </a:rPr>
                <a:t>Simulation Results</a:t>
              </a:r>
              <a:endParaRPr lang="zh-CN" altLang="zh-CN">
                <a:latin typeface="+mn-lt"/>
              </a:endParaRPr>
            </a:p>
          </p:txBody>
        </p:sp>
        <p:sp>
          <p:nvSpPr>
            <p:cNvPr id="4114" name="Text Box 9"/>
            <p:cNvSpPr txBox="1">
              <a:spLocks noChangeArrowheads="1"/>
            </p:cNvSpPr>
            <p:nvPr/>
          </p:nvSpPr>
          <p:spPr bwMode="gray">
            <a:xfrm>
              <a:off x="637660" y="4086947"/>
              <a:ext cx="272473" cy="4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4</a:t>
              </a:r>
              <a:endParaRPr lang="zh-CN" altLang="zh-CN">
                <a:latin typeface="+mn-lt"/>
              </a:endParaRPr>
            </a:p>
          </p:txBody>
        </p:sp>
        <p:sp>
          <p:nvSpPr>
            <p:cNvPr id="5139" name="AutoShape 6"/>
            <p:cNvSpPr>
              <a:spLocks noChangeArrowheads="1"/>
            </p:cNvSpPr>
            <p:nvPr/>
          </p:nvSpPr>
          <p:spPr bwMode="gray">
            <a:xfrm>
              <a:off x="812821" y="4891593"/>
              <a:ext cx="4063979" cy="45596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40" name="AutoShape 7"/>
            <p:cNvSpPr>
              <a:spLocks noChangeArrowheads="1"/>
            </p:cNvSpPr>
            <p:nvPr/>
          </p:nvSpPr>
          <p:spPr bwMode="gray">
            <a:xfrm>
              <a:off x="382217" y="4772386"/>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7" name="Text Box 8"/>
            <p:cNvSpPr txBox="1">
              <a:spLocks noChangeArrowheads="1"/>
            </p:cNvSpPr>
            <p:nvPr/>
          </p:nvSpPr>
          <p:spPr bwMode="gray">
            <a:xfrm>
              <a:off x="686316" y="4882652"/>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Conclusions</a:t>
              </a:r>
              <a:endParaRPr lang="zh-CN" altLang="zh-CN" dirty="0">
                <a:latin typeface="+mn-lt"/>
              </a:endParaRPr>
            </a:p>
          </p:txBody>
        </p:sp>
        <p:sp>
          <p:nvSpPr>
            <p:cNvPr id="4118" name="Text Box 9"/>
            <p:cNvSpPr txBox="1">
              <a:spLocks noChangeArrowheads="1"/>
            </p:cNvSpPr>
            <p:nvPr/>
          </p:nvSpPr>
          <p:spPr bwMode="gray">
            <a:xfrm>
              <a:off x="637660" y="4870731"/>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5</a:t>
              </a:r>
              <a:endParaRPr lang="zh-CN" altLang="zh-CN">
                <a:latin typeface="+mn-lt"/>
              </a:endParaRPr>
            </a:p>
          </p:txBody>
        </p:sp>
      </p:gr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Conclusions</a:t>
            </a:r>
          </a:p>
        </p:txBody>
      </p:sp>
      <p:sp>
        <p:nvSpPr>
          <p:cNvPr id="36867" name="Rectangle 3"/>
          <p:cNvSpPr>
            <a:spLocks noGrp="1" noChangeArrowheads="1"/>
          </p:cNvSpPr>
          <p:nvPr/>
        </p:nvSpPr>
        <p:spPr bwMode="auto">
          <a:xfrm>
            <a:off x="152400" y="1135063"/>
            <a:ext cx="899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r>
              <a:rPr lang="en-US" altLang="zh-CN" sz="2400" b="1" dirty="0"/>
              <a:t>With greatly </a:t>
            </a:r>
            <a:r>
              <a:rPr lang="en-US" altLang="zh-CN" sz="2400" b="1" dirty="0">
                <a:solidFill>
                  <a:srgbClr val="0000CC"/>
                </a:solidFill>
              </a:rPr>
              <a:t>increased number of BS </a:t>
            </a:r>
            <a:r>
              <a:rPr lang="en-US" altLang="zh-CN" sz="2400" b="1" dirty="0" err="1">
                <a:solidFill>
                  <a:srgbClr val="0000CC"/>
                </a:solidFill>
              </a:rPr>
              <a:t>atnennas</a:t>
            </a:r>
            <a:r>
              <a:rPr lang="en-US" altLang="zh-CN" sz="2400" b="1" dirty="0">
                <a:solidFill>
                  <a:srgbClr val="0000CC"/>
                </a:solidFill>
              </a:rPr>
              <a:t> </a:t>
            </a:r>
            <a:r>
              <a:rPr lang="en-US" altLang="zh-CN" sz="2400" b="1" dirty="0"/>
              <a:t>in massive MIMO systems, the </a:t>
            </a:r>
            <a:r>
              <a:rPr lang="en-US" altLang="zh-CN" sz="2400" b="1" dirty="0">
                <a:solidFill>
                  <a:srgbClr val="C00000"/>
                </a:solidFill>
              </a:rPr>
              <a:t>pilot overhead </a:t>
            </a:r>
            <a:r>
              <a:rPr lang="en-US" altLang="zh-CN" sz="2400" b="1" dirty="0"/>
              <a:t>for accurate acquisition of CSI will be </a:t>
            </a:r>
            <a:r>
              <a:rPr lang="en-US" altLang="zh-CN" sz="2400" b="1" dirty="0">
                <a:solidFill>
                  <a:srgbClr val="C00000"/>
                </a:solidFill>
              </a:rPr>
              <a:t>prohibitively high</a:t>
            </a:r>
          </a:p>
          <a:p>
            <a:pPr eaLnBrk="1" hangingPunct="1"/>
            <a:r>
              <a:rPr lang="en-US" altLang="zh-CN" sz="2400" b="1" dirty="0"/>
              <a:t>We propose the block-ISD algorithm, which fully exploits the </a:t>
            </a:r>
            <a:r>
              <a:rPr lang="en-US" altLang="zh-CN" sz="2400" b="1" dirty="0">
                <a:solidFill>
                  <a:srgbClr val="C00000"/>
                </a:solidFill>
              </a:rPr>
              <a:t>block sparsity </a:t>
            </a:r>
            <a:r>
              <a:rPr lang="en-US" altLang="zh-CN" sz="2400" b="1" dirty="0"/>
              <a:t>inherent in the block-sparse equivalent CIR</a:t>
            </a:r>
          </a:p>
          <a:p>
            <a:pPr eaLnBrk="1" hangingPunct="1"/>
            <a:r>
              <a:rPr lang="en-US" altLang="zh-CN" sz="2400" b="1" dirty="0"/>
              <a:t>Furthermore, block-ISD requires </a:t>
            </a:r>
            <a:r>
              <a:rPr lang="en-US" altLang="zh-CN" sz="2400" b="1" dirty="0">
                <a:solidFill>
                  <a:srgbClr val="C00000"/>
                </a:solidFill>
              </a:rPr>
              <a:t>no prior knowledge of the channel sparsity level </a:t>
            </a:r>
            <a:r>
              <a:rPr lang="en-US" altLang="zh-CN" sz="2400" b="1" dirty="0"/>
              <a:t>and is thus more practically appealing</a:t>
            </a:r>
          </a:p>
          <a:p>
            <a:pPr eaLnBrk="1" hangingPunct="1"/>
            <a:r>
              <a:rPr lang="en-US" altLang="zh-CN" sz="2400" b="1" dirty="0"/>
              <a:t>Simulation results have demonstrated that block-ISD can achieve </a:t>
            </a:r>
            <a:r>
              <a:rPr lang="en-US" altLang="zh-CN" sz="2400" b="1" dirty="0">
                <a:solidFill>
                  <a:srgbClr val="C00000"/>
                </a:solidFill>
              </a:rPr>
              <a:t>a reduction of 12% pilot overhead </a:t>
            </a:r>
            <a:r>
              <a:rPr lang="en-US" altLang="zh-CN" sz="2400" b="1" dirty="0"/>
              <a:t>than ISD</a:t>
            </a:r>
          </a:p>
        </p:txBody>
      </p:sp>
    </p:spTree>
    <p:custDataLst>
      <p:tags r:id="rId1"/>
    </p:custData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828800" y="54864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algn="ctr" eaLnBrk="1" hangingPunct="1">
              <a:spcBef>
                <a:spcPct val="50000"/>
              </a:spcBef>
              <a:buClrTx/>
              <a:buFontTx/>
              <a:buNone/>
            </a:pPr>
            <a:r>
              <a:rPr lang="en-US" altLang="zh-CN">
                <a:solidFill>
                  <a:srgbClr val="0000CC"/>
                </a:solidFill>
              </a:rPr>
              <a:t>swq13@mails.tsinghua.edu.cn</a:t>
            </a:r>
            <a:endParaRPr lang="en-US" altLang="zh-CN" sz="1600">
              <a:solidFill>
                <a:srgbClr val="0000CC"/>
              </a:solidFill>
            </a:endParaRPr>
          </a:p>
        </p:txBody>
      </p:sp>
      <p:pic>
        <p:nvPicPr>
          <p:cNvPr id="38915" name="Picture 5" descr="HU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51355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457200" y="4648200"/>
            <a:ext cx="868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algn="ctr" eaLnBrk="1" hangingPunct="1">
              <a:spcBef>
                <a:spcPct val="50000"/>
              </a:spcBef>
              <a:buClrTx/>
              <a:buFontTx/>
              <a:buNone/>
            </a:pPr>
            <a:r>
              <a:rPr lang="zh-CN" altLang="en-US" sz="6000" b="1">
                <a:solidFill>
                  <a:schemeClr val="tx1"/>
                </a:solidFill>
              </a:rPr>
              <a:t> </a:t>
            </a:r>
            <a:r>
              <a:rPr lang="en-US" altLang="zh-CN" sz="4000" b="1"/>
              <a:t>Thanks for you attention !</a:t>
            </a:r>
          </a:p>
        </p:txBody>
      </p:sp>
    </p:spTree>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CN">
                <a:ea typeface="宋体" panose="02010600030101010101" pitchFamily="2" charset="-122"/>
              </a:rPr>
              <a:t>Key Performance Indicator (KPI) of 5G</a:t>
            </a:r>
          </a:p>
        </p:txBody>
      </p:sp>
      <p:pic>
        <p:nvPicPr>
          <p:cNvPr id="7171"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59737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矩形 1"/>
          <p:cNvSpPr>
            <a:spLocks noChangeArrowheads="1"/>
          </p:cNvSpPr>
          <p:nvPr/>
        </p:nvSpPr>
        <p:spPr bwMode="auto">
          <a:xfrm>
            <a:off x="152400" y="1143000"/>
            <a:ext cx="870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sym typeface="Wingdings" pitchFamily="2" charset="2"/>
              </a:rPr>
              <a:t>ITU  Sep. 2015</a:t>
            </a:r>
            <a:endParaRPr lang="en-US" altLang="zh-CN" sz="1600" dirty="0">
              <a:solidFill>
                <a:srgbClr val="000099"/>
              </a:solidFill>
            </a:endParaRP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p:txBody>
          <a:bodyPr/>
          <a:lstStyle/>
          <a:p>
            <a:r>
              <a:rPr lang="en-US" altLang="zh-CN">
                <a:ea typeface="宋体" panose="02010600030101010101" pitchFamily="2" charset="-122"/>
              </a:rPr>
              <a:t>How to Realize 5G?</a:t>
            </a:r>
            <a:endParaRPr lang="zh-CN" altLang="en-US">
              <a:ea typeface="宋体" panose="02010600030101010101" pitchFamily="2" charset="-122"/>
            </a:endParaRPr>
          </a:p>
        </p:txBody>
      </p:sp>
      <p:sp>
        <p:nvSpPr>
          <p:cNvPr id="6" name="矩形 1"/>
          <p:cNvSpPr>
            <a:spLocks noChangeArrowheads="1"/>
          </p:cNvSpPr>
          <p:nvPr/>
        </p:nvSpPr>
        <p:spPr bwMode="auto">
          <a:xfrm>
            <a:off x="152400" y="1143000"/>
            <a:ext cx="8702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sym typeface="Wingdings" pitchFamily="2" charset="2"/>
              </a:rPr>
              <a:t>One consensus</a:t>
            </a:r>
            <a:r>
              <a:rPr lang="zh-CN" altLang="en-US" b="1" kern="0" dirty="0">
                <a:solidFill>
                  <a:srgbClr val="000000"/>
                </a:solidFill>
                <a:sym typeface="Wingdings" pitchFamily="2" charset="2"/>
              </a:rPr>
              <a:t>：</a:t>
            </a:r>
            <a:r>
              <a:rPr lang="en-US" altLang="zh-CN" b="1" kern="0" dirty="0">
                <a:solidFill>
                  <a:srgbClr val="000000"/>
                </a:solidFill>
                <a:sym typeface="Wingdings" pitchFamily="2" charset="2"/>
              </a:rPr>
              <a:t>Improve the system capacity </a:t>
            </a:r>
            <a:r>
              <a:rPr lang="en-US" altLang="zh-CN" b="1" kern="0" dirty="0">
                <a:solidFill>
                  <a:srgbClr val="C00000"/>
                </a:solidFill>
                <a:sym typeface="Wingdings" pitchFamily="2" charset="2"/>
              </a:rPr>
              <a:t>1000x</a:t>
            </a:r>
            <a:r>
              <a:rPr lang="en-US" altLang="zh-CN" b="1" kern="0" dirty="0">
                <a:solidFill>
                  <a:srgbClr val="000000"/>
                </a:solidFill>
                <a:sym typeface="Wingdings" pitchFamily="2" charset="2"/>
              </a:rPr>
              <a:t> in ten years</a:t>
            </a:r>
            <a:endParaRPr lang="en-US" altLang="zh-CN" sz="1600" dirty="0">
              <a:solidFill>
                <a:srgbClr val="000099"/>
              </a:solidFill>
            </a:endParaRPr>
          </a:p>
        </p:txBody>
      </p:sp>
      <p:pic>
        <p:nvPicPr>
          <p:cNvPr id="2" name="图片 1"/>
          <p:cNvPicPr>
            <a:picLocks noChangeAspect="1"/>
          </p:cNvPicPr>
          <p:nvPr/>
        </p:nvPicPr>
        <p:blipFill>
          <a:blip r:embed="rId4"/>
          <a:stretch>
            <a:fillRect/>
          </a:stretch>
        </p:blipFill>
        <p:spPr>
          <a:xfrm>
            <a:off x="914400" y="1973263"/>
            <a:ext cx="7349054" cy="4427537"/>
          </a:xfrm>
          <a:prstGeom prst="rect">
            <a:avLst/>
          </a:prstGeom>
        </p:spPr>
      </p:pic>
    </p:spTree>
    <p:custDataLst>
      <p:tags r:id="rId1"/>
    </p:custData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What is Massive MIMO?</a:t>
            </a:r>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6613" y="3003550"/>
            <a:ext cx="4187825"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mc:AlternateContent xmlns:mc="http://schemas.openxmlformats.org/markup-compatibility/2006" xmlns:a14="http://schemas.microsoft.com/office/drawing/2010/main">
        <mc:Choice Requires="a14">
          <p:sp>
            <p:nvSpPr>
              <p:cNvPr id="9" name="Rectangle 3"/>
              <p:cNvSpPr txBox="1">
                <a:spLocks noChangeArrowheads="1"/>
              </p:cNvSpPr>
              <p:nvPr/>
            </p:nvSpPr>
            <p:spPr bwMode="auto">
              <a:xfrm>
                <a:off x="931863" y="2111375"/>
                <a:ext cx="2428875" cy="649288"/>
              </a:xfrm>
              <a:prstGeom prst="rect">
                <a:avLst/>
              </a:prstGeom>
              <a:solidFill>
                <a:srgbClr val="A40000"/>
              </a:solidFill>
              <a:ln>
                <a:noFill/>
              </a:ln>
              <a:effectLst>
                <a:outerShdw blurRad="63500" dist="38100" dir="2700000" algn="ctr"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defRPr>
                </a:lvl2pPr>
                <a:lvl3pPr marL="1143000" indent="-228600" eaLnBrk="0" hangingPunct="0">
                  <a:defRPr sz="2400">
                    <a:solidFill>
                      <a:schemeClr val="tx1"/>
                    </a:solidFill>
                    <a:latin typeface="Arial" charset="0"/>
                    <a:ea typeface="宋体" charset="0"/>
                  </a:defRPr>
                </a:lvl3pPr>
                <a:lvl4pPr marL="1600200" indent="-228600" eaLnBrk="0" hangingPunct="0">
                  <a:defRPr sz="2400">
                    <a:solidFill>
                      <a:schemeClr val="tx1"/>
                    </a:solidFill>
                    <a:latin typeface="Arial" charset="0"/>
                    <a:ea typeface="宋体" charset="0"/>
                  </a:defRPr>
                </a:lvl4pPr>
                <a:lvl5pPr marL="2057400" indent="-228600" eaLnBrk="0" hangingPunct="0">
                  <a:defRPr sz="2400">
                    <a:solidFill>
                      <a:schemeClr val="tx1"/>
                    </a:solidFill>
                    <a:latin typeface="Arial" charset="0"/>
                    <a:ea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defRPr>
                </a:lvl9pPr>
              </a:lstStyle>
              <a:p>
                <a:pPr eaLnBrk="1" hangingPunct="1">
                  <a:spcBef>
                    <a:spcPct val="20000"/>
                  </a:spcBef>
                  <a:buFont typeface="Arial" charset="0"/>
                  <a:buNone/>
                  <a:defRPr/>
                </a:pPr>
                <a:r>
                  <a:rPr lang="zh-CN" altLang="en-US" sz="1800" dirty="0">
                    <a:solidFill>
                      <a:srgbClr val="FFFF00"/>
                    </a:solidFill>
                  </a:rPr>
                  <a:t> </a:t>
                </a:r>
                <a:r>
                  <a:rPr lang="en-US" altLang="zh-CN" sz="1800" dirty="0">
                    <a:solidFill>
                      <a:srgbClr val="FFFF00"/>
                    </a:solidFill>
                  </a:rPr>
                  <a:t> Conventional MIMO</a:t>
                </a:r>
                <a:endParaRPr lang="en-US" altLang="zh-CN" sz="1800" dirty="0">
                  <a:solidFill>
                    <a:schemeClr val="bg1"/>
                  </a:solidFill>
                </a:endParaRPr>
              </a:p>
              <a:p>
                <a:pPr eaLnBrk="1" hangingPunct="1">
                  <a:spcBef>
                    <a:spcPct val="20000"/>
                  </a:spcBef>
                  <a:buFont typeface="Arial" charset="0"/>
                  <a:buNone/>
                  <a:defRPr/>
                </a:pPr>
                <a:r>
                  <a:rPr lang="en-US" altLang="zh-CN" sz="1600" dirty="0">
                    <a:solidFill>
                      <a:schemeClr val="bg1"/>
                    </a:solidFill>
                  </a:rPr>
                  <a:t>  </a:t>
                </a:r>
                <a14:m>
                  <m:oMath xmlns:m="http://schemas.openxmlformats.org/officeDocument/2006/math">
                    <m:sSub>
                      <m:sSubPr>
                        <m:ctrlPr>
                          <a:rPr lang="en-US" altLang="zh-CN" sz="1600" b="0" i="1" smtClean="0">
                            <a:solidFill>
                              <a:schemeClr val="bg1"/>
                            </a:solidFill>
                            <a:latin typeface="Cambria Math" panose="02040503050406030204" pitchFamily="18" charset="0"/>
                          </a:rPr>
                        </m:ctrlPr>
                      </m:sSubPr>
                      <m:e>
                        <m:r>
                          <a:rPr lang="en-US" altLang="zh-CN" sz="1600" b="0" i="1" smtClean="0">
                            <a:solidFill>
                              <a:schemeClr val="bg1"/>
                            </a:solidFill>
                            <a:latin typeface="Cambria Math" panose="02040503050406030204" pitchFamily="18" charset="0"/>
                          </a:rPr>
                          <m:t>𝑁</m:t>
                        </m:r>
                      </m:e>
                      <m:sub>
                        <m:r>
                          <a:rPr lang="en-US" altLang="zh-CN" sz="1600" b="0" i="1" smtClean="0">
                            <a:solidFill>
                              <a:schemeClr val="bg1"/>
                            </a:solidFill>
                            <a:latin typeface="Cambria Math" panose="02040503050406030204" pitchFamily="18" charset="0"/>
                          </a:rPr>
                          <m:t>𝑇</m:t>
                        </m:r>
                      </m:sub>
                    </m:sSub>
                  </m:oMath>
                </a14:m>
                <a:r>
                  <a:rPr lang="en-US" altLang="zh-CN" sz="1600" dirty="0">
                    <a:solidFill>
                      <a:schemeClr val="bg1"/>
                    </a:solidFill>
                  </a:rPr>
                  <a:t>:</a:t>
                </a:r>
                <a:r>
                  <a:rPr lang="en-US" altLang="zh-CN" sz="1600" dirty="0">
                    <a:solidFill>
                      <a:srgbClr val="FFFF00"/>
                    </a:solidFill>
                  </a:rPr>
                  <a:t>2~8</a:t>
                </a:r>
                <a:r>
                  <a:rPr lang="en-US" altLang="zh-CN" sz="1600" dirty="0">
                    <a:solidFill>
                      <a:schemeClr val="bg1"/>
                    </a:solidFill>
                  </a:rPr>
                  <a:t>, K:1~4 (LTE-A)</a:t>
                </a: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931863" y="2111375"/>
                <a:ext cx="2428875" cy="649288"/>
              </a:xfrm>
              <a:prstGeom prst="rect">
                <a:avLst/>
              </a:prstGeom>
              <a:blipFill>
                <a:blip r:embed="rId5"/>
                <a:stretch>
                  <a:fillRect/>
                </a:stretch>
              </a:blipFill>
              <a:ln>
                <a:noFill/>
              </a:ln>
              <a:effectLst>
                <a:outerShdw blurRad="63500" dist="38100" dir="27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245" name="矩形 14"/>
          <p:cNvSpPr>
            <a:spLocks noChangeArrowheads="1"/>
          </p:cNvSpPr>
          <p:nvPr/>
        </p:nvSpPr>
        <p:spPr bwMode="auto">
          <a:xfrm>
            <a:off x="841375" y="2111375"/>
            <a:ext cx="142875" cy="6477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400">
              <a:solidFill>
                <a:schemeClr val="tx1"/>
              </a:solidFill>
            </a:endParaRPr>
          </a:p>
        </p:txBody>
      </p:sp>
      <mc:AlternateContent xmlns:mc="http://schemas.openxmlformats.org/markup-compatibility/2006" xmlns:a14="http://schemas.microsoft.com/office/drawing/2010/main">
        <mc:Choice Requires="a14">
          <p:sp>
            <p:nvSpPr>
              <p:cNvPr id="11" name="Rectangle 3"/>
              <p:cNvSpPr txBox="1">
                <a:spLocks noChangeArrowheads="1"/>
              </p:cNvSpPr>
              <p:nvPr/>
            </p:nvSpPr>
            <p:spPr bwMode="auto">
              <a:xfrm>
                <a:off x="5275263" y="2111375"/>
                <a:ext cx="2335212" cy="649288"/>
              </a:xfrm>
              <a:prstGeom prst="rect">
                <a:avLst/>
              </a:prstGeom>
              <a:solidFill>
                <a:srgbClr val="A40000"/>
              </a:solidFill>
              <a:ln>
                <a:noFill/>
              </a:ln>
              <a:effectLst>
                <a:outerShdw blurRad="63500" dist="38100" dir="2700000" algn="ctr" rotWithShape="0">
                  <a:srgbClr val="000000">
                    <a:alpha val="39000"/>
                  </a:srgbClr>
                </a:outerShdw>
              </a:effectLst>
              <a:extLst>
                <a:ext uri="{91240B29-F687-4F45-9708-019B960494DF}">
                  <a14:hiddenLine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defRPr>
                </a:lvl2pPr>
                <a:lvl3pPr marL="1143000" indent="-228600" eaLnBrk="0" hangingPunct="0">
                  <a:defRPr sz="2400">
                    <a:solidFill>
                      <a:schemeClr val="tx1"/>
                    </a:solidFill>
                    <a:latin typeface="Arial" charset="0"/>
                    <a:ea typeface="宋体" charset="0"/>
                  </a:defRPr>
                </a:lvl3pPr>
                <a:lvl4pPr marL="1600200" indent="-228600" eaLnBrk="0" hangingPunct="0">
                  <a:defRPr sz="2400">
                    <a:solidFill>
                      <a:schemeClr val="tx1"/>
                    </a:solidFill>
                    <a:latin typeface="Arial" charset="0"/>
                    <a:ea typeface="宋体" charset="0"/>
                  </a:defRPr>
                </a:lvl4pPr>
                <a:lvl5pPr marL="2057400" indent="-228600" eaLnBrk="0" hangingPunct="0">
                  <a:defRPr sz="2400">
                    <a:solidFill>
                      <a:schemeClr val="tx1"/>
                    </a:solidFill>
                    <a:latin typeface="Arial" charset="0"/>
                    <a:ea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defRPr>
                </a:lvl9pPr>
              </a:lstStyle>
              <a:p>
                <a:pPr eaLnBrk="1" hangingPunct="1">
                  <a:spcBef>
                    <a:spcPct val="20000"/>
                  </a:spcBef>
                  <a:buFont typeface="Arial" charset="0"/>
                  <a:buNone/>
                  <a:defRPr/>
                </a:pPr>
                <a:r>
                  <a:rPr lang="zh-CN" altLang="en-US" sz="1800" dirty="0">
                    <a:solidFill>
                      <a:srgbClr val="FFFF00"/>
                    </a:solidFill>
                  </a:rPr>
                  <a:t> </a:t>
                </a:r>
                <a:r>
                  <a:rPr lang="en-US" altLang="zh-CN" sz="1800" dirty="0">
                    <a:solidFill>
                      <a:srgbClr val="FFFF00"/>
                    </a:solidFill>
                  </a:rPr>
                  <a:t>     Massive MIMO</a:t>
                </a:r>
                <a:endParaRPr lang="en-US" altLang="zh-CN" sz="1800" dirty="0">
                  <a:solidFill>
                    <a:schemeClr val="bg1"/>
                  </a:solidFill>
                </a:endParaRPr>
              </a:p>
              <a:p>
                <a:pPr eaLnBrk="1" hangingPunct="1">
                  <a:spcBef>
                    <a:spcPct val="20000"/>
                  </a:spcBef>
                  <a:buFont typeface="Arial" charset="0"/>
                  <a:buNone/>
                  <a:defRPr/>
                </a:pPr>
                <a:r>
                  <a:rPr lang="en-US" altLang="zh-CN" sz="1400" dirty="0">
                    <a:solidFill>
                      <a:schemeClr val="bg1"/>
                    </a:solidFill>
                  </a:rPr>
                  <a:t>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𝑁</m:t>
                        </m:r>
                      </m:e>
                      <m:sub>
                        <m:r>
                          <a:rPr lang="en-US" altLang="zh-CN" sz="1400" i="1">
                            <a:solidFill>
                              <a:schemeClr val="bg1"/>
                            </a:solidFill>
                            <a:latin typeface="Cambria Math" panose="02040503050406030204" pitchFamily="18" charset="0"/>
                          </a:rPr>
                          <m:t>𝑇</m:t>
                        </m:r>
                      </m:sub>
                    </m:sSub>
                  </m:oMath>
                </a14:m>
                <a:r>
                  <a:rPr lang="en-US" altLang="zh-CN" sz="1400" dirty="0">
                    <a:solidFill>
                      <a:schemeClr val="bg1"/>
                    </a:solidFill>
                  </a:rPr>
                  <a:t>: ~</a:t>
                </a:r>
                <a:r>
                  <a:rPr lang="en-US" altLang="zh-CN" sz="1400" dirty="0">
                    <a:solidFill>
                      <a:srgbClr val="FFFF00"/>
                    </a:solidFill>
                  </a:rPr>
                  <a:t>100~1000</a:t>
                </a:r>
                <a:r>
                  <a:rPr lang="en-US" altLang="zh-CN" sz="1400" dirty="0">
                    <a:solidFill>
                      <a:schemeClr val="bg1"/>
                    </a:solidFill>
                  </a:rPr>
                  <a:t>, K: 16~64</a:t>
                </a:r>
              </a:p>
            </p:txBody>
          </p:sp>
        </mc:Choice>
        <mc:Fallback xmlns="">
          <p:sp>
            <p:nvSpPr>
              <p:cNvPr id="11" name="Rectangle 3"/>
              <p:cNvSpPr txBox="1">
                <a:spLocks noRot="1" noChangeAspect="1" noMove="1" noResize="1" noEditPoints="1" noAdjustHandles="1" noChangeArrowheads="1" noChangeShapeType="1" noTextEdit="1"/>
              </p:cNvSpPr>
              <p:nvPr/>
            </p:nvSpPr>
            <p:spPr bwMode="auto">
              <a:xfrm>
                <a:off x="5275263" y="2111375"/>
                <a:ext cx="2335212" cy="649288"/>
              </a:xfrm>
              <a:prstGeom prst="rect">
                <a:avLst/>
              </a:prstGeom>
              <a:blipFill>
                <a:blip r:embed="rId6"/>
                <a:stretch>
                  <a:fillRect/>
                </a:stretch>
              </a:blipFill>
              <a:ln>
                <a:noFill/>
              </a:ln>
              <a:effectLst>
                <a:outerShdw blurRad="63500" dist="38100" dir="27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247" name="矩形 19"/>
          <p:cNvSpPr>
            <a:spLocks noChangeArrowheads="1"/>
          </p:cNvSpPr>
          <p:nvPr/>
        </p:nvSpPr>
        <p:spPr bwMode="auto">
          <a:xfrm>
            <a:off x="5162550" y="2111375"/>
            <a:ext cx="144463" cy="6477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400">
              <a:solidFill>
                <a:schemeClr val="tx1"/>
              </a:solidFill>
            </a:endParaRPr>
          </a:p>
        </p:txBody>
      </p:sp>
      <p:sp>
        <p:nvSpPr>
          <p:cNvPr id="10248" name="矩形 1"/>
          <p:cNvSpPr>
            <a:spLocks noChangeArrowheads="1"/>
          </p:cNvSpPr>
          <p:nvPr/>
        </p:nvSpPr>
        <p:spPr bwMode="auto">
          <a:xfrm>
            <a:off x="228600" y="5973763"/>
            <a:ext cx="8763000" cy="4921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sz="1300"/>
              <a:t>[1] T. L. Marzetta, “Non-cooperative Cellular Wireless with Unlimited Numbers of Base Station Antennas,”</a:t>
            </a:r>
            <a:r>
              <a:rPr lang="en-US" altLang="zh-CN" sz="1300" i="1"/>
              <a:t> </a:t>
            </a:r>
            <a:r>
              <a:rPr lang="en-US" altLang="zh-CN" sz="1300" i="1">
                <a:solidFill>
                  <a:srgbClr val="CC0000"/>
                </a:solidFill>
              </a:rPr>
              <a:t>IEEE </a:t>
            </a:r>
          </a:p>
          <a:p>
            <a:pPr eaLnBrk="1" hangingPunct="1">
              <a:spcBef>
                <a:spcPct val="0"/>
              </a:spcBef>
              <a:buClrTx/>
              <a:buFont typeface="Arial" panose="020B0604020202020204" pitchFamily="34" charset="0"/>
              <a:buNone/>
            </a:pPr>
            <a:r>
              <a:rPr lang="en-US" altLang="zh-CN" sz="1300" i="1">
                <a:solidFill>
                  <a:srgbClr val="CC0000"/>
                </a:solidFill>
              </a:rPr>
              <a:t>     Transactions on Wireless Communications</a:t>
            </a:r>
            <a:r>
              <a:rPr lang="en-US" altLang="zh-CN" sz="1300"/>
              <a:t>, vol. 9, no. 11, pp. 3590-3599, Nov. 2010. (</a:t>
            </a:r>
            <a:r>
              <a:rPr lang="en-US" altLang="zh-CN" sz="1300" b="1">
                <a:solidFill>
                  <a:srgbClr val="CC0000"/>
                </a:solidFill>
              </a:rPr>
              <a:t>2013 IEEE Marconi prize</a:t>
            </a:r>
            <a:r>
              <a:rPr lang="en-US" altLang="zh-CN" sz="1300"/>
              <a:t>)</a:t>
            </a:r>
            <a:endParaRPr lang="zh-CN" altLang="en-US" sz="1300"/>
          </a:p>
        </p:txBody>
      </p:sp>
      <p:pic>
        <p:nvPicPr>
          <p:cNvPr id="14"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625" y="3106738"/>
            <a:ext cx="4008438"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250" name="下箭头 20"/>
          <p:cNvSpPr>
            <a:spLocks noChangeArrowheads="1"/>
          </p:cNvSpPr>
          <p:nvPr/>
        </p:nvSpPr>
        <p:spPr bwMode="auto">
          <a:xfrm rot="-5400000">
            <a:off x="4314032" y="3974306"/>
            <a:ext cx="400050" cy="576263"/>
          </a:xfrm>
          <a:prstGeom prst="downArrow">
            <a:avLst>
              <a:gd name="adj1" fmla="val 33481"/>
              <a:gd name="adj2" fmla="val 66595"/>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400">
              <a:solidFill>
                <a:schemeClr val="tx1"/>
              </a:solidFill>
            </a:endParaRPr>
          </a:p>
        </p:txBody>
      </p:sp>
      <p:sp>
        <p:nvSpPr>
          <p:cNvPr id="10251" name="下箭头 20"/>
          <p:cNvSpPr>
            <a:spLocks noChangeArrowheads="1"/>
          </p:cNvSpPr>
          <p:nvPr/>
        </p:nvSpPr>
        <p:spPr bwMode="auto">
          <a:xfrm rot="-5400000">
            <a:off x="4314032" y="2096293"/>
            <a:ext cx="400050" cy="576263"/>
          </a:xfrm>
          <a:prstGeom prst="downArrow">
            <a:avLst>
              <a:gd name="adj1" fmla="val 33481"/>
              <a:gd name="adj2" fmla="val 66595"/>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400">
              <a:solidFill>
                <a:schemeClr val="tx1"/>
              </a:solidFill>
            </a:endParaRPr>
          </a:p>
        </p:txBody>
      </p:sp>
      <p:sp>
        <p:nvSpPr>
          <p:cNvPr id="17" name="矩形 1"/>
          <p:cNvSpPr>
            <a:spLocks noChangeArrowheads="1"/>
          </p:cNvSpPr>
          <p:nvPr/>
        </p:nvSpPr>
        <p:spPr bwMode="auto">
          <a:xfrm>
            <a:off x="152400" y="1143000"/>
            <a:ext cx="8702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sym typeface="Wingdings" pitchFamily="2" charset="2"/>
              </a:rPr>
              <a:t>Use </a:t>
            </a:r>
            <a:r>
              <a:rPr lang="en-US" altLang="zh-CN" b="1" kern="0" dirty="0">
                <a:solidFill>
                  <a:srgbClr val="C00000"/>
                </a:solidFill>
                <a:sym typeface="Wingdings" pitchFamily="2" charset="2"/>
              </a:rPr>
              <a:t>hundreds of base station (BS) antennas </a:t>
            </a:r>
            <a:r>
              <a:rPr lang="en-US" altLang="zh-CN" b="1" kern="0" dirty="0">
                <a:solidFill>
                  <a:srgbClr val="000000"/>
                </a:solidFill>
                <a:sym typeface="Wingdings" pitchFamily="2" charset="2"/>
              </a:rPr>
              <a:t>to simultaneously serve multiple users</a:t>
            </a:r>
          </a:p>
        </p:txBody>
      </p:sp>
    </p:spTree>
    <p:custDataLst>
      <p:tags r:id="rId1"/>
    </p:custData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a:spLocks noChangeArrowheads="1"/>
          </p:cNvSpPr>
          <p:nvPr/>
        </p:nvSpPr>
        <p:spPr bwMode="auto">
          <a:xfrm>
            <a:off x="152400" y="1146175"/>
            <a:ext cx="870267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pPr marL="342900" indent="-342900" eaLnBrk="1" hangingPunct="1">
              <a:spcBef>
                <a:spcPct val="20000"/>
              </a:spcBef>
              <a:buClr>
                <a:srgbClr val="000000"/>
              </a:buClr>
              <a:buFont typeface="Wingdings" pitchFamily="2" charset="2"/>
              <a:buChar char="l"/>
              <a:defRPr/>
            </a:pPr>
            <a:r>
              <a:rPr lang="en-US" altLang="zh-CN" b="1" kern="0" dirty="0">
                <a:solidFill>
                  <a:srgbClr val="C00000"/>
                </a:solidFill>
                <a:sym typeface="Wingdings" pitchFamily="2" charset="2"/>
              </a:rPr>
              <a:t>Channel state information </a:t>
            </a:r>
            <a:r>
              <a:rPr lang="en-US" altLang="zh-CN" b="1" kern="0" dirty="0">
                <a:solidFill>
                  <a:srgbClr val="000000"/>
                </a:solidFill>
                <a:sym typeface="Wingdings" pitchFamily="2" charset="2"/>
              </a:rPr>
              <a:t>(CSI) is essential for precoding and power allocation</a:t>
            </a:r>
          </a:p>
          <a:p>
            <a:pPr marL="342900" indent="-342900" eaLnBrk="1" hangingPunct="1">
              <a:spcBef>
                <a:spcPct val="20000"/>
              </a:spcBef>
              <a:buClr>
                <a:srgbClr val="000000"/>
              </a:buClr>
              <a:buFont typeface="Wingdings" pitchFamily="2" charset="2"/>
              <a:buChar char="l"/>
              <a:defRPr/>
            </a:pPr>
            <a:r>
              <a:rPr lang="en-US" altLang="zh-CN" b="1" kern="0" dirty="0">
                <a:solidFill>
                  <a:srgbClr val="C00000"/>
                </a:solidFill>
                <a:sym typeface="Wingdings" pitchFamily="2" charset="2"/>
              </a:rPr>
              <a:t>Orthogonal</a:t>
            </a:r>
            <a:r>
              <a:rPr lang="en-US" altLang="zh-CN" b="1" kern="0" dirty="0">
                <a:solidFill>
                  <a:srgbClr val="000000"/>
                </a:solidFill>
                <a:sym typeface="Wingdings" pitchFamily="2" charset="2"/>
              </a:rPr>
              <a:t> pilots for LTE/LTE-A</a:t>
            </a:r>
          </a:p>
        </p:txBody>
      </p:sp>
      <p:sp>
        <p:nvSpPr>
          <p:cNvPr id="12290" name="Rectangle 2"/>
          <p:cNvSpPr>
            <a:spLocks noGrp="1" noChangeArrowheads="1"/>
          </p:cNvSpPr>
          <p:nvPr>
            <p:ph type="title" idx="4294967295"/>
          </p:nvPr>
        </p:nvSpPr>
        <p:spPr/>
        <p:txBody>
          <a:bodyPr/>
          <a:lstStyle/>
          <a:p>
            <a:r>
              <a:rPr lang="en-US" altLang="zh-CN">
                <a:ea typeface="宋体" panose="02010600030101010101" pitchFamily="2" charset="-122"/>
              </a:rPr>
              <a:t>Overwhelming Pilot Overhead</a:t>
            </a:r>
            <a:endParaRPr lang="zh-CN" altLang="en-US">
              <a:ea typeface="宋体" panose="02010600030101010101" pitchFamily="2" charset="-122"/>
            </a:endParaRPr>
          </a:p>
        </p:txBody>
      </p:sp>
      <p:pic>
        <p:nvPicPr>
          <p:cNvPr id="5"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51896" y="1657156"/>
            <a:ext cx="712033" cy="79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8" name="矩形 10"/>
          <p:cNvSpPr>
            <a:spLocks noChangeArrowheads="1"/>
          </p:cNvSpPr>
          <p:nvPr/>
        </p:nvSpPr>
        <p:spPr bwMode="auto">
          <a:xfrm>
            <a:off x="457200" y="5867400"/>
            <a:ext cx="8399935" cy="685800"/>
          </a:xfrm>
          <a:prstGeom prst="rect">
            <a:avLst/>
          </a:prstGeom>
          <a:solidFill>
            <a:srgbClr val="A4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eaLnBrk="1" hangingPunct="1">
              <a:buClr>
                <a:srgbClr val="800080"/>
              </a:buClr>
              <a:buFont typeface="Arial" charset="0"/>
              <a:buNone/>
              <a:defRPr/>
            </a:pPr>
            <a:r>
              <a:rPr lang="en-US" altLang="zh-CN" b="1" dirty="0">
                <a:solidFill>
                  <a:schemeClr val="bg1"/>
                </a:solidFill>
                <a:ea typeface="黑体" charset="0"/>
                <a:cs typeface="黑体" charset="0"/>
              </a:rPr>
              <a:t>The number of orthogonal pilots is </a:t>
            </a:r>
            <a:r>
              <a:rPr lang="en-US" altLang="zh-CN" b="1" dirty="0">
                <a:solidFill>
                  <a:srgbClr val="FFFF00"/>
                </a:solidFill>
                <a:ea typeface="黑体" charset="0"/>
                <a:cs typeface="黑体" charset="0"/>
              </a:rPr>
              <a:t>linearly increased </a:t>
            </a:r>
            <a:r>
              <a:rPr lang="en-US" altLang="zh-CN" b="1" dirty="0">
                <a:solidFill>
                  <a:schemeClr val="bg1"/>
                </a:solidFill>
                <a:ea typeface="黑体" charset="0"/>
                <a:cs typeface="黑体" charset="0"/>
              </a:rPr>
              <a:t>with the number of BS antennas</a:t>
            </a:r>
            <a:endParaRPr lang="zh-CN" altLang="en-US" b="1" dirty="0">
              <a:solidFill>
                <a:schemeClr val="bg1"/>
              </a:solidFill>
              <a:ea typeface="黑体" charset="0"/>
              <a:cs typeface="黑体" charset="0"/>
              <a:sym typeface="Arial" charset="0"/>
            </a:endParaRPr>
          </a:p>
        </p:txBody>
      </p:sp>
      <p:sp>
        <p:nvSpPr>
          <p:cNvPr id="12293" name="矩形 1"/>
          <p:cNvSpPr>
            <a:spLocks noChangeArrowheads="1"/>
          </p:cNvSpPr>
          <p:nvPr/>
        </p:nvSpPr>
        <p:spPr bwMode="auto">
          <a:xfrm>
            <a:off x="6153245" y="1739004"/>
            <a:ext cx="1893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en-US" altLang="zh-CN" sz="2400" b="1" dirty="0">
                <a:solidFill>
                  <a:srgbClr val="CC0000"/>
                </a:solidFill>
                <a:cs typeface="Arial" panose="020B0604020202020204" pitchFamily="34" charset="0"/>
                <a:sym typeface="Wingdings" panose="05000000000000000000" pitchFamily="2" charset="2"/>
              </a:rPr>
              <a:t>100% pilot !</a:t>
            </a:r>
            <a:endParaRPr lang="zh-CN" altLang="en-US" sz="2400" b="1" dirty="0">
              <a:solidFill>
                <a:srgbClr val="CC0000"/>
              </a:solidFill>
              <a:cs typeface="Arial" panose="020B0604020202020204" pitchFamily="34" charset="0"/>
            </a:endParaRPr>
          </a:p>
        </p:txBody>
      </p:sp>
      <p:graphicFrame>
        <p:nvGraphicFramePr>
          <p:cNvPr id="12295" name="对象 10"/>
          <p:cNvGraphicFramePr>
            <a:graphicFrameLocks noChangeAspect="1"/>
          </p:cNvGraphicFramePr>
          <p:nvPr>
            <p:extLst>
              <p:ext uri="{D42A27DB-BD31-4B8C-83A1-F6EECF244321}">
                <p14:modId xmlns:p14="http://schemas.microsoft.com/office/powerpoint/2010/main" val="2943496927"/>
              </p:ext>
            </p:extLst>
          </p:nvPr>
        </p:nvGraphicFramePr>
        <p:xfrm>
          <a:off x="4628656" y="2330278"/>
          <a:ext cx="3482975" cy="3659187"/>
        </p:xfrm>
        <a:graphic>
          <a:graphicData uri="http://schemas.openxmlformats.org/presentationml/2006/ole">
            <mc:AlternateContent xmlns:mc="http://schemas.openxmlformats.org/markup-compatibility/2006">
              <mc:Choice xmlns:v="urn:schemas-microsoft-com:vml" Requires="v">
                <p:oleObj spid="_x0000_s12475" name="Visio" r:id="rId6" imgW="1756620" imgH="1900553" progId="Visio.Drawing.11">
                  <p:embed/>
                </p:oleObj>
              </mc:Choice>
              <mc:Fallback>
                <p:oleObj name="Visio" r:id="rId6" imgW="1756620" imgH="1900553" progId="Visio.Drawing.11">
                  <p:embed/>
                  <p:pic>
                    <p:nvPicPr>
                      <p:cNvPr id="0" name="对象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8656" y="2330278"/>
                        <a:ext cx="3482975" cy="365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2" name="图片 1"/>
          <p:cNvPicPr>
            <a:picLocks noChangeAspect="1"/>
          </p:cNvPicPr>
          <p:nvPr/>
        </p:nvPicPr>
        <p:blipFill>
          <a:blip r:embed="rId8"/>
          <a:stretch>
            <a:fillRect/>
          </a:stretch>
        </p:blipFill>
        <p:spPr>
          <a:xfrm>
            <a:off x="515464" y="2340837"/>
            <a:ext cx="3738776" cy="3526563"/>
          </a:xfrm>
          <a:prstGeom prst="rect">
            <a:avLst/>
          </a:prstGeom>
        </p:spPr>
      </p:pic>
    </p:spTree>
    <p:custDataLst>
      <p:tags r:id="rId2"/>
    </p:custData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nvSpPr>
        <p:spPr bwMode="auto">
          <a:xfrm>
            <a:off x="152400" y="1135063"/>
            <a:ext cx="899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00"/>
              </a:buClr>
              <a:buFont typeface="Wingdings" panose="05000000000000000000" pitchFamily="2" charset="2"/>
              <a:buChar char="l"/>
              <a:defRPr sz="2800">
                <a:solidFill>
                  <a:srgbClr val="000000"/>
                </a:solidFill>
                <a:latin typeface="Arial" panose="020B0604020202020204" pitchFamily="34" charset="0"/>
              </a:defRPr>
            </a:lvl1pPr>
            <a:lvl2pPr marL="742950" indent="-285750">
              <a:spcBef>
                <a:spcPct val="20000"/>
              </a:spcBef>
              <a:buClr>
                <a:srgbClr val="000000"/>
              </a:buClr>
              <a:buChar char="–"/>
              <a:defRPr sz="2400">
                <a:solidFill>
                  <a:srgbClr val="000000"/>
                </a:solidFill>
                <a:latin typeface="Arial" panose="020B0604020202020204" pitchFamily="34" charset="0"/>
              </a:defRPr>
            </a:lvl2pPr>
            <a:lvl3pPr marL="1143000" indent="-228600">
              <a:spcBef>
                <a:spcPct val="20000"/>
              </a:spcBef>
              <a:buClr>
                <a:srgbClr val="000000"/>
              </a:buClr>
              <a:buFont typeface="Wingdings" panose="05000000000000000000" pitchFamily="2" charset="2"/>
              <a:buChar char="l"/>
              <a:defRPr sz="2000">
                <a:solidFill>
                  <a:srgbClr val="000000"/>
                </a:solidFill>
                <a:latin typeface="Arial" panose="020B0604020202020204" pitchFamily="34" charset="0"/>
              </a:defRPr>
            </a:lvl3pPr>
            <a:lvl4pPr marL="1600200" indent="-228600">
              <a:spcBef>
                <a:spcPct val="20000"/>
              </a:spcBef>
              <a:buClr>
                <a:srgbClr val="000000"/>
              </a:buClr>
              <a:buChar char="–"/>
              <a:defRPr>
                <a:solidFill>
                  <a:srgbClr val="000000"/>
                </a:solidFill>
                <a:latin typeface="Arial" panose="020B0604020202020204" pitchFamily="34" charset="0"/>
              </a:defRPr>
            </a:lvl4pPr>
            <a:lvl5pPr marL="2057400" indent="-228600">
              <a:spcBef>
                <a:spcPct val="20000"/>
              </a:spcBef>
              <a:buClr>
                <a:srgbClr val="000000"/>
              </a:buClr>
              <a:buFont typeface="Wingdings" panose="05000000000000000000" pitchFamily="2" charset="2"/>
              <a:buChar char="l"/>
              <a:defRPr>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Arial" panose="020B0604020202020204" pitchFamily="34" charset="0"/>
              </a:defRPr>
            </a:lvl9pPr>
          </a:lstStyle>
          <a:p>
            <a:pPr eaLnBrk="1" hangingPunct="1"/>
            <a:r>
              <a:rPr lang="en-US" altLang="zh-CN" sz="2400" b="1" dirty="0">
                <a:solidFill>
                  <a:srgbClr val="C00000"/>
                </a:solidFill>
              </a:rPr>
              <a:t>Compressive Sensing </a:t>
            </a:r>
            <a:r>
              <a:rPr lang="en-US" altLang="zh-CN" sz="2400" b="1" dirty="0"/>
              <a:t>(CS)</a:t>
            </a:r>
            <a:endParaRPr lang="en-US" altLang="zh-CN" sz="2000" dirty="0"/>
          </a:p>
          <a:p>
            <a:pPr lvl="1" eaLnBrk="1" hangingPunct="1">
              <a:lnSpc>
                <a:spcPct val="80000"/>
              </a:lnSpc>
            </a:pPr>
            <a:r>
              <a:rPr lang="en-US" altLang="zh-CN" dirty="0"/>
              <a:t>Reconstruct a sparse signal by a sampling rate much lower than the Nyquist rate</a:t>
            </a:r>
          </a:p>
          <a:p>
            <a:pPr lvl="1" eaLnBrk="1" hangingPunct="1">
              <a:lnSpc>
                <a:spcPct val="80000"/>
              </a:lnSpc>
            </a:pPr>
            <a:endParaRPr lang="en-US" altLang="zh-CN" sz="2000" b="1" dirty="0"/>
          </a:p>
          <a:p>
            <a:pPr lvl="1" eaLnBrk="1" hangingPunct="1">
              <a:lnSpc>
                <a:spcPct val="80000"/>
              </a:lnSpc>
            </a:pPr>
            <a:endParaRPr lang="en-US" altLang="zh-CN" sz="2000" b="1" dirty="0"/>
          </a:p>
          <a:p>
            <a:pPr lvl="1" eaLnBrk="1" hangingPunct="1">
              <a:lnSpc>
                <a:spcPct val="80000"/>
              </a:lnSpc>
            </a:pPr>
            <a:endParaRPr lang="en-US" altLang="zh-CN" sz="2000" b="1" dirty="0"/>
          </a:p>
          <a:p>
            <a:pPr lvl="1" eaLnBrk="1" hangingPunct="1">
              <a:lnSpc>
                <a:spcPct val="80000"/>
              </a:lnSpc>
            </a:pPr>
            <a:endParaRPr lang="en-US" altLang="zh-CN" sz="2000" b="1" dirty="0"/>
          </a:p>
          <a:p>
            <a:pPr lvl="1" eaLnBrk="1" hangingPunct="1">
              <a:lnSpc>
                <a:spcPct val="80000"/>
              </a:lnSpc>
            </a:pPr>
            <a:endParaRPr lang="en-US" altLang="zh-CN" sz="2000" b="1" dirty="0"/>
          </a:p>
          <a:p>
            <a:pPr lvl="1" eaLnBrk="1" hangingPunct="1">
              <a:lnSpc>
                <a:spcPct val="80000"/>
              </a:lnSpc>
            </a:pPr>
            <a:endParaRPr lang="en-US" altLang="zh-CN" sz="2000" b="1" dirty="0"/>
          </a:p>
          <a:p>
            <a:pPr lvl="1" eaLnBrk="1" hangingPunct="1">
              <a:lnSpc>
                <a:spcPct val="80000"/>
              </a:lnSpc>
            </a:pPr>
            <a:endParaRPr lang="en-US" altLang="zh-CN" sz="2000" b="1" dirty="0"/>
          </a:p>
          <a:p>
            <a:pPr eaLnBrk="1" hangingPunct="1"/>
            <a:endParaRPr lang="en-US" altLang="zh-CN" sz="2400" b="1" dirty="0"/>
          </a:p>
          <a:p>
            <a:pPr eaLnBrk="1" hangingPunct="1"/>
            <a:r>
              <a:rPr lang="en-US" altLang="zh-CN" sz="2400" b="1" dirty="0">
                <a:solidFill>
                  <a:srgbClr val="C00000"/>
                </a:solidFill>
              </a:rPr>
              <a:t>Sparsity</a:t>
            </a:r>
            <a:r>
              <a:rPr lang="en-US" altLang="zh-CN" sz="2400" b="1" dirty="0"/>
              <a:t> in </a:t>
            </a:r>
            <a:r>
              <a:rPr lang="en-US" altLang="zh-CN" sz="2400" b="1" dirty="0">
                <a:solidFill>
                  <a:srgbClr val="C00000"/>
                </a:solidFill>
              </a:rPr>
              <a:t>channel impulse response </a:t>
            </a:r>
            <a:r>
              <a:rPr lang="en-US" altLang="zh-CN" sz="2400" b="1" dirty="0"/>
              <a:t>(CIR)</a:t>
            </a:r>
            <a:endParaRPr lang="en-US" altLang="zh-CN" sz="2000" dirty="0"/>
          </a:p>
          <a:p>
            <a:pPr lvl="1" eaLnBrk="1" hangingPunct="1">
              <a:lnSpc>
                <a:spcPct val="80000"/>
              </a:lnSpc>
            </a:pPr>
            <a:r>
              <a:rPr lang="en-US" altLang="zh-CN" dirty="0"/>
              <a:t>The number of significant paths in CIR is limited</a:t>
            </a:r>
            <a:endParaRPr lang="en-US" altLang="zh-CN" b="1" dirty="0"/>
          </a:p>
        </p:txBody>
      </p:sp>
      <p:pic>
        <p:nvPicPr>
          <p:cNvPr id="14338"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1806575"/>
            <a:ext cx="40798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CS-Based Channel Estimation</a:t>
            </a:r>
          </a:p>
        </p:txBody>
      </p:sp>
      <p:pic>
        <p:nvPicPr>
          <p:cNvPr id="13"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2362200"/>
            <a:ext cx="43815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1" name="矩形 10"/>
          <p:cNvSpPr>
            <a:spLocks noChangeArrowheads="1"/>
          </p:cNvSpPr>
          <p:nvPr/>
        </p:nvSpPr>
        <p:spPr bwMode="auto">
          <a:xfrm>
            <a:off x="76200" y="5653087"/>
            <a:ext cx="8991600" cy="793750"/>
          </a:xfrm>
          <a:prstGeom prst="rect">
            <a:avLst/>
          </a:prstGeom>
          <a:solidFill>
            <a:srgbClr val="A4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eaLnBrk="1" hangingPunct="1">
              <a:buClr>
                <a:srgbClr val="800080"/>
              </a:buClr>
              <a:buFont typeface="Arial" charset="0"/>
              <a:buNone/>
              <a:defRPr/>
            </a:pPr>
            <a:r>
              <a:rPr lang="en-US" altLang="zh-CN" b="1" dirty="0">
                <a:solidFill>
                  <a:schemeClr val="bg1"/>
                </a:solidFill>
                <a:ea typeface="黑体" charset="0"/>
                <a:cs typeface="黑体" charset="0"/>
                <a:sym typeface="Arial" charset="0"/>
              </a:rPr>
              <a:t>Conventional CS-based channel estimation schemes</a:t>
            </a:r>
          </a:p>
          <a:p>
            <a:pPr algn="ctr" eaLnBrk="1" hangingPunct="1">
              <a:buClr>
                <a:srgbClr val="800080"/>
              </a:buClr>
              <a:buFont typeface="Arial" charset="0"/>
              <a:buNone/>
              <a:defRPr/>
            </a:pPr>
            <a:r>
              <a:rPr lang="en-US" altLang="zh-CN" b="1" dirty="0">
                <a:solidFill>
                  <a:schemeClr val="bg1"/>
                </a:solidFill>
                <a:ea typeface="黑体" charset="0"/>
                <a:cs typeface="黑体" charset="0"/>
                <a:sym typeface="Arial" charset="0"/>
              </a:rPr>
              <a:t>usually assume prior knowledge of </a:t>
            </a:r>
            <a:r>
              <a:rPr lang="en-US" altLang="zh-CN" b="1" dirty="0">
                <a:solidFill>
                  <a:srgbClr val="FFFF00"/>
                </a:solidFill>
                <a:ea typeface="黑体" charset="0"/>
                <a:cs typeface="黑体" charset="0"/>
                <a:sym typeface="Arial" charset="0"/>
              </a:rPr>
              <a:t>channel sparsity level</a:t>
            </a:r>
          </a:p>
        </p:txBody>
      </p:sp>
    </p:spTree>
    <p:custDataLst>
      <p:tags r:id="rId1"/>
    </p:custData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a:ea typeface="宋体" panose="02010600030101010101" pitchFamily="2" charset="-122"/>
              </a:rPr>
              <a:t>Contents</a:t>
            </a:r>
          </a:p>
        </p:txBody>
      </p:sp>
      <p:grpSp>
        <p:nvGrpSpPr>
          <p:cNvPr id="16387" name="组合 1"/>
          <p:cNvGrpSpPr>
            <a:grpSpLocks/>
          </p:cNvGrpSpPr>
          <p:nvPr/>
        </p:nvGrpSpPr>
        <p:grpSpPr bwMode="auto">
          <a:xfrm>
            <a:off x="381000" y="1524000"/>
            <a:ext cx="5867400" cy="4191000"/>
            <a:chOff x="381000" y="1524000"/>
            <a:chExt cx="4495800" cy="3933825"/>
          </a:xfrm>
        </p:grpSpPr>
        <p:sp>
          <p:nvSpPr>
            <p:cNvPr id="5123" name="AutoShape 6"/>
            <p:cNvSpPr>
              <a:spLocks noChangeArrowheads="1"/>
            </p:cNvSpPr>
            <p:nvPr/>
          </p:nvSpPr>
          <p:spPr bwMode="gray">
            <a:xfrm>
              <a:off x="837149" y="1643207"/>
              <a:ext cx="4039651"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4" name="AutoShape 7"/>
            <p:cNvSpPr>
              <a:spLocks noChangeArrowheads="1"/>
            </p:cNvSpPr>
            <p:nvPr/>
          </p:nvSpPr>
          <p:spPr bwMode="gray">
            <a:xfrm>
              <a:off x="406545" y="1524000"/>
              <a:ext cx="772411"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1" name="Text Box 8"/>
            <p:cNvSpPr txBox="1">
              <a:spLocks noChangeArrowheads="1"/>
            </p:cNvSpPr>
            <p:nvPr/>
          </p:nvSpPr>
          <p:spPr bwMode="gray">
            <a:xfrm>
              <a:off x="1067047" y="1625326"/>
              <a:ext cx="3275755"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Technical Background</a:t>
              </a:r>
              <a:endParaRPr lang="zh-CN" altLang="zh-CN" dirty="0">
                <a:latin typeface="+mn-lt"/>
              </a:endParaRPr>
            </a:p>
          </p:txBody>
        </p:sp>
        <p:sp>
          <p:nvSpPr>
            <p:cNvPr id="4102" name="Text Box 9"/>
            <p:cNvSpPr txBox="1">
              <a:spLocks noChangeArrowheads="1"/>
            </p:cNvSpPr>
            <p:nvPr/>
          </p:nvSpPr>
          <p:spPr bwMode="gray">
            <a:xfrm>
              <a:off x="660771" y="1622346"/>
              <a:ext cx="273690"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1</a:t>
              </a:r>
              <a:endParaRPr lang="zh-CN" altLang="zh-CN">
                <a:latin typeface="+mn-lt"/>
              </a:endParaRPr>
            </a:p>
          </p:txBody>
        </p:sp>
        <p:sp>
          <p:nvSpPr>
            <p:cNvPr id="5127" name="AutoShape 6"/>
            <p:cNvSpPr>
              <a:spLocks noChangeArrowheads="1"/>
            </p:cNvSpPr>
            <p:nvPr/>
          </p:nvSpPr>
          <p:spPr bwMode="gray">
            <a:xfrm>
              <a:off x="828634" y="2452324"/>
              <a:ext cx="4048166"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28" name="AutoShape 7"/>
            <p:cNvSpPr>
              <a:spLocks noChangeArrowheads="1"/>
            </p:cNvSpPr>
            <p:nvPr/>
          </p:nvSpPr>
          <p:spPr bwMode="gray">
            <a:xfrm>
              <a:off x="398030" y="2333117"/>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5" name="Text Box 8"/>
            <p:cNvSpPr txBox="1">
              <a:spLocks noChangeArrowheads="1"/>
            </p:cNvSpPr>
            <p:nvPr/>
          </p:nvSpPr>
          <p:spPr bwMode="gray">
            <a:xfrm>
              <a:off x="1067047" y="2444873"/>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solidFill>
                    <a:srgbClr val="C00000"/>
                  </a:solidFill>
                  <a:latin typeface="+mn-lt"/>
                </a:rPr>
                <a:t>Proposed Solution</a:t>
              </a:r>
              <a:endParaRPr lang="zh-CN" altLang="zh-CN" dirty="0">
                <a:solidFill>
                  <a:srgbClr val="C00000"/>
                </a:solidFill>
                <a:latin typeface="+mn-lt"/>
              </a:endParaRPr>
            </a:p>
          </p:txBody>
        </p:sp>
        <p:sp>
          <p:nvSpPr>
            <p:cNvPr id="4106" name="Text Box 9"/>
            <p:cNvSpPr txBox="1">
              <a:spLocks noChangeArrowheads="1"/>
            </p:cNvSpPr>
            <p:nvPr/>
          </p:nvSpPr>
          <p:spPr bwMode="gray">
            <a:xfrm>
              <a:off x="653473" y="2431462"/>
              <a:ext cx="272473"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2</a:t>
              </a:r>
              <a:endParaRPr lang="zh-CN" altLang="zh-CN">
                <a:latin typeface="+mn-lt"/>
              </a:endParaRPr>
            </a:p>
          </p:txBody>
        </p:sp>
        <p:sp>
          <p:nvSpPr>
            <p:cNvPr id="5131" name="AutoShape 6"/>
            <p:cNvSpPr>
              <a:spLocks noChangeArrowheads="1"/>
            </p:cNvSpPr>
            <p:nvPr/>
          </p:nvSpPr>
          <p:spPr bwMode="gray">
            <a:xfrm>
              <a:off x="811604" y="3291241"/>
              <a:ext cx="4065196" cy="457457"/>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2" name="AutoShape 7"/>
            <p:cNvSpPr>
              <a:spLocks noChangeArrowheads="1"/>
            </p:cNvSpPr>
            <p:nvPr/>
          </p:nvSpPr>
          <p:spPr bwMode="gray">
            <a:xfrm>
              <a:off x="381000" y="3172034"/>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09" name="Text Box 8"/>
            <p:cNvSpPr txBox="1">
              <a:spLocks noChangeArrowheads="1"/>
            </p:cNvSpPr>
            <p:nvPr/>
          </p:nvSpPr>
          <p:spPr bwMode="gray">
            <a:xfrm>
              <a:off x="1129084" y="3282301"/>
              <a:ext cx="313830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Performance Analysis</a:t>
              </a:r>
              <a:endParaRPr lang="zh-CN" altLang="zh-CN" dirty="0">
                <a:latin typeface="+mn-lt"/>
              </a:endParaRPr>
            </a:p>
          </p:txBody>
        </p:sp>
        <p:sp>
          <p:nvSpPr>
            <p:cNvPr id="4110" name="Text Box 9"/>
            <p:cNvSpPr txBox="1">
              <a:spLocks noChangeArrowheads="1"/>
            </p:cNvSpPr>
            <p:nvPr/>
          </p:nvSpPr>
          <p:spPr bwMode="gray">
            <a:xfrm>
              <a:off x="636443" y="3270380"/>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3</a:t>
              </a:r>
              <a:endParaRPr lang="zh-CN" altLang="zh-CN">
                <a:latin typeface="+mn-lt"/>
              </a:endParaRPr>
            </a:p>
          </p:txBody>
        </p:sp>
        <p:sp>
          <p:nvSpPr>
            <p:cNvPr id="5135" name="AutoShape 6"/>
            <p:cNvSpPr>
              <a:spLocks noChangeArrowheads="1"/>
            </p:cNvSpPr>
            <p:nvPr/>
          </p:nvSpPr>
          <p:spPr bwMode="gray">
            <a:xfrm>
              <a:off x="812821" y="4106318"/>
              <a:ext cx="4063979" cy="45745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36" name="AutoShape 7"/>
            <p:cNvSpPr>
              <a:spLocks noChangeArrowheads="1"/>
            </p:cNvSpPr>
            <p:nvPr/>
          </p:nvSpPr>
          <p:spPr bwMode="gray">
            <a:xfrm>
              <a:off x="382217" y="3987111"/>
              <a:ext cx="773628" cy="68692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3" name="Text Box 8"/>
            <p:cNvSpPr txBox="1">
              <a:spLocks noChangeArrowheads="1"/>
            </p:cNvSpPr>
            <p:nvPr/>
          </p:nvSpPr>
          <p:spPr bwMode="gray">
            <a:xfrm>
              <a:off x="838365" y="4109298"/>
              <a:ext cx="3055587" cy="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zh-CN" b="1">
                  <a:latin typeface="+mn-lt"/>
                </a:rPr>
                <a:t>    </a:t>
              </a:r>
              <a:r>
                <a:rPr lang="en-US" altLang="zh-CN" b="1">
                  <a:latin typeface="+mn-lt"/>
                </a:rPr>
                <a:t>Simulation Results</a:t>
              </a:r>
              <a:endParaRPr lang="zh-CN" altLang="zh-CN">
                <a:latin typeface="+mn-lt"/>
              </a:endParaRPr>
            </a:p>
          </p:txBody>
        </p:sp>
        <p:sp>
          <p:nvSpPr>
            <p:cNvPr id="4114" name="Text Box 9"/>
            <p:cNvSpPr txBox="1">
              <a:spLocks noChangeArrowheads="1"/>
            </p:cNvSpPr>
            <p:nvPr/>
          </p:nvSpPr>
          <p:spPr bwMode="gray">
            <a:xfrm>
              <a:off x="637660" y="4086947"/>
              <a:ext cx="272473" cy="4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4</a:t>
              </a:r>
              <a:endParaRPr lang="zh-CN" altLang="zh-CN">
                <a:latin typeface="+mn-lt"/>
              </a:endParaRPr>
            </a:p>
          </p:txBody>
        </p:sp>
        <p:sp>
          <p:nvSpPr>
            <p:cNvPr id="5139" name="AutoShape 6"/>
            <p:cNvSpPr>
              <a:spLocks noChangeArrowheads="1"/>
            </p:cNvSpPr>
            <p:nvPr/>
          </p:nvSpPr>
          <p:spPr bwMode="gray">
            <a:xfrm>
              <a:off x="812821" y="4891593"/>
              <a:ext cx="4063979" cy="455966"/>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mn-lt"/>
              </a:endParaRPr>
            </a:p>
          </p:txBody>
        </p:sp>
        <p:sp>
          <p:nvSpPr>
            <p:cNvPr id="5140" name="AutoShape 7"/>
            <p:cNvSpPr>
              <a:spLocks noChangeArrowheads="1"/>
            </p:cNvSpPr>
            <p:nvPr/>
          </p:nvSpPr>
          <p:spPr bwMode="gray">
            <a:xfrm>
              <a:off x="382217" y="4772386"/>
              <a:ext cx="773628" cy="685439"/>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mn-lt"/>
              </a:endParaRPr>
            </a:p>
          </p:txBody>
        </p:sp>
        <p:sp>
          <p:nvSpPr>
            <p:cNvPr id="4117" name="Text Box 8"/>
            <p:cNvSpPr txBox="1">
              <a:spLocks noChangeArrowheads="1"/>
            </p:cNvSpPr>
            <p:nvPr/>
          </p:nvSpPr>
          <p:spPr bwMode="gray">
            <a:xfrm>
              <a:off x="686316" y="4882652"/>
              <a:ext cx="2807442"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dirty="0">
                  <a:latin typeface="+mn-lt"/>
                </a:rPr>
                <a:t>Conclusions</a:t>
              </a:r>
              <a:endParaRPr lang="zh-CN" altLang="zh-CN" dirty="0">
                <a:latin typeface="+mn-lt"/>
              </a:endParaRPr>
            </a:p>
          </p:txBody>
        </p:sp>
        <p:sp>
          <p:nvSpPr>
            <p:cNvPr id="4118" name="Text Box 9"/>
            <p:cNvSpPr txBox="1">
              <a:spLocks noChangeArrowheads="1"/>
            </p:cNvSpPr>
            <p:nvPr/>
          </p:nvSpPr>
          <p:spPr bwMode="gray">
            <a:xfrm>
              <a:off x="637660" y="4870731"/>
              <a:ext cx="272473" cy="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b="1">
                  <a:solidFill>
                    <a:srgbClr val="B0DD7F"/>
                  </a:solidFill>
                  <a:latin typeface="+mn-lt"/>
                </a:rPr>
                <a:t>5</a:t>
              </a:r>
              <a:endParaRPr lang="zh-CN" altLang="zh-CN">
                <a:latin typeface="+mn-lt"/>
              </a:endParaRPr>
            </a:p>
          </p:txBody>
        </p:sp>
      </p:grpSp>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zh-CN">
                <a:ea typeface="宋体" panose="02010600030101010101" pitchFamily="2" charset="-122"/>
              </a:rPr>
              <a:t>System Model</a:t>
            </a:r>
          </a:p>
        </p:txBody>
      </p:sp>
      <p:sp>
        <p:nvSpPr>
          <p:cNvPr id="12" name="Rectangle 3"/>
          <p:cNvSpPr>
            <a:spLocks noGrp="1" noRot="1" noChangeAspect="1" noMove="1" noResize="1" noEditPoints="1" noAdjustHandles="1" noChangeArrowheads="1" noChangeShapeType="1" noTextEdit="1"/>
          </p:cNvSpPr>
          <p:nvPr/>
        </p:nvSpPr>
        <p:spPr bwMode="auto">
          <a:xfrm>
            <a:off x="152400" y="1135125"/>
            <a:ext cx="8991600" cy="5257800"/>
          </a:xfrm>
          <a:prstGeom prst="rect">
            <a:avLst/>
          </a:prstGeom>
          <a:blipFill>
            <a:blip r:embed="rId5"/>
            <a:stretch>
              <a:fillRect r="-691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CN" altLang="en-US" dirty="0">
                <a:noFill/>
              </a:rPr>
              <a:t> </a:t>
            </a:r>
          </a:p>
        </p:txBody>
      </p:sp>
      <p:graphicFrame>
        <p:nvGraphicFramePr>
          <p:cNvPr id="17412" name="对象 12"/>
          <p:cNvGraphicFramePr>
            <a:graphicFrameLocks noChangeAspect="1"/>
          </p:cNvGraphicFramePr>
          <p:nvPr>
            <p:extLst>
              <p:ext uri="{D42A27DB-BD31-4B8C-83A1-F6EECF244321}">
                <p14:modId xmlns:p14="http://schemas.microsoft.com/office/powerpoint/2010/main" val="499778774"/>
              </p:ext>
            </p:extLst>
          </p:nvPr>
        </p:nvGraphicFramePr>
        <p:xfrm>
          <a:off x="533400" y="1589088"/>
          <a:ext cx="3695700" cy="1116012"/>
        </p:xfrm>
        <a:graphic>
          <a:graphicData uri="http://schemas.openxmlformats.org/presentationml/2006/ole">
            <mc:AlternateContent xmlns:mc="http://schemas.openxmlformats.org/markup-compatibility/2006">
              <mc:Choice xmlns:v="urn:schemas-microsoft-com:vml" Requires="v">
                <p:oleObj spid="_x0000_s35977" name="Equation" r:id="rId6" imgW="1473120" imgH="444240" progId="Equation.DSMT4">
                  <p:embed/>
                </p:oleObj>
              </mc:Choice>
              <mc:Fallback>
                <p:oleObj name="Equation" r:id="rId6" imgW="1473120" imgH="444240" progId="Equation.DSMT4">
                  <p:embed/>
                  <p:pic>
                    <p:nvPicPr>
                      <p:cNvPr id="0" name="对象 12"/>
                      <p:cNvPicPr>
                        <a:picLocks noChangeAspect="1" noChangeArrowheads="1"/>
                      </p:cNvPicPr>
                      <p:nvPr/>
                    </p:nvPicPr>
                    <p:blipFill>
                      <a:blip r:embed="rId7"/>
                      <a:srcRect/>
                      <a:stretch>
                        <a:fillRect/>
                      </a:stretch>
                    </p:blipFill>
                    <p:spPr bwMode="auto">
                      <a:xfrm>
                        <a:off x="533400" y="1589088"/>
                        <a:ext cx="3695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3" name="对象 13"/>
          <p:cNvGraphicFramePr>
            <a:graphicFrameLocks noChangeAspect="1"/>
          </p:cNvGraphicFramePr>
          <p:nvPr/>
        </p:nvGraphicFramePr>
        <p:xfrm>
          <a:off x="6186488" y="1789113"/>
          <a:ext cx="2293937" cy="628650"/>
        </p:xfrm>
        <a:graphic>
          <a:graphicData uri="http://schemas.openxmlformats.org/presentationml/2006/ole">
            <mc:AlternateContent xmlns:mc="http://schemas.openxmlformats.org/markup-compatibility/2006">
              <mc:Choice xmlns:v="urn:schemas-microsoft-com:vml" Requires="v">
                <p:oleObj spid="_x0000_s35978" name="Equation" r:id="rId8" imgW="850900" imgH="228600" progId="Equation.DSMT4">
                  <p:embed/>
                </p:oleObj>
              </mc:Choice>
              <mc:Fallback>
                <p:oleObj name="Equation" r:id="rId8" imgW="850900" imgH="228600" progId="Equation.DSMT4">
                  <p:embed/>
                  <p:pic>
                    <p:nvPicPr>
                      <p:cNvPr id="0" name="对象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488" y="1789113"/>
                        <a:ext cx="2293937" cy="6286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右箭头 14"/>
          <p:cNvSpPr/>
          <p:nvPr/>
        </p:nvSpPr>
        <p:spPr bwMode="auto">
          <a:xfrm>
            <a:off x="4441825" y="1901825"/>
            <a:ext cx="1104900" cy="403225"/>
          </a:xfrm>
          <a:prstGeom prst="right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buFont typeface="Arial" panose="020B0604020202020204" pitchFamily="34" charset="0"/>
              <a:buNone/>
              <a:defRPr/>
            </a:pPr>
            <a:endParaRPr lang="zh-CN" altLang="en-US"/>
          </a:p>
        </p:txBody>
      </p:sp>
      <p:sp>
        <p:nvSpPr>
          <p:cNvPr id="16" name="矩形 1"/>
          <p:cNvSpPr>
            <a:spLocks noChangeArrowheads="1"/>
          </p:cNvSpPr>
          <p:nvPr/>
        </p:nvSpPr>
        <p:spPr bwMode="auto">
          <a:xfrm>
            <a:off x="3660775" y="1284288"/>
            <a:ext cx="2667000" cy="461962"/>
          </a:xfrm>
          <a:prstGeom prst="rect">
            <a:avLst/>
          </a:prstGeom>
          <a:solidFill>
            <a:schemeClr val="accent6">
              <a:lumMod val="40000"/>
              <a:lumOff val="60000"/>
            </a:schemeClr>
          </a:solidFill>
          <a:ln>
            <a:noFill/>
          </a:ln>
          <a:extLst/>
        </p:spPr>
        <p:txBody>
          <a:bodyPr>
            <a:spAutoFit/>
          </a:bodyPr>
          <a:lstStyle/>
          <a:p>
            <a:pPr algn="ctr" eaLnBrk="1" hangingPunct="1">
              <a:spcBef>
                <a:spcPct val="20000"/>
              </a:spcBef>
              <a:buClr>
                <a:srgbClr val="000000"/>
              </a:buClr>
              <a:defRPr/>
            </a:pPr>
            <a:r>
              <a:rPr lang="en-US" altLang="zh-CN" kern="0" dirty="0">
                <a:solidFill>
                  <a:srgbClr val="000000"/>
                </a:solidFill>
                <a:sym typeface="Wingdings" pitchFamily="2" charset="2"/>
              </a:rPr>
              <a:t>Rewrite as Matrix</a:t>
            </a:r>
          </a:p>
        </p:txBody>
      </p:sp>
      <p:graphicFrame>
        <p:nvGraphicFramePr>
          <p:cNvPr id="17416" name="对象 16"/>
          <p:cNvGraphicFramePr>
            <a:graphicFrameLocks noChangeAspect="1"/>
          </p:cNvGraphicFramePr>
          <p:nvPr>
            <p:extLst>
              <p:ext uri="{D42A27DB-BD31-4B8C-83A1-F6EECF244321}">
                <p14:modId xmlns:p14="http://schemas.microsoft.com/office/powerpoint/2010/main" val="1720540412"/>
              </p:ext>
            </p:extLst>
          </p:nvPr>
        </p:nvGraphicFramePr>
        <p:xfrm>
          <a:off x="1044575" y="3298825"/>
          <a:ext cx="1627188" cy="442913"/>
        </p:xfrm>
        <a:graphic>
          <a:graphicData uri="http://schemas.openxmlformats.org/presentationml/2006/ole">
            <mc:AlternateContent xmlns:mc="http://schemas.openxmlformats.org/markup-compatibility/2006">
              <mc:Choice xmlns:v="urn:schemas-microsoft-com:vml" Requires="v">
                <p:oleObj spid="_x0000_s35979" name="Equation" r:id="rId10" imgW="838200" imgH="228600" progId="Equation.DSMT4">
                  <p:embed/>
                </p:oleObj>
              </mc:Choice>
              <mc:Fallback>
                <p:oleObj name="Equation" r:id="rId10" imgW="838200" imgH="228600" progId="Equation.DSMT4">
                  <p:embed/>
                  <p:pic>
                    <p:nvPicPr>
                      <p:cNvPr id="0" name="对象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4575" y="3298825"/>
                        <a:ext cx="16271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7" name="对象 17"/>
          <p:cNvGraphicFramePr>
            <a:graphicFrameLocks noChangeAspect="1"/>
          </p:cNvGraphicFramePr>
          <p:nvPr/>
        </p:nvGraphicFramePr>
        <p:xfrm>
          <a:off x="1044575" y="3916363"/>
          <a:ext cx="739775" cy="442912"/>
        </p:xfrm>
        <a:graphic>
          <a:graphicData uri="http://schemas.openxmlformats.org/presentationml/2006/ole">
            <mc:AlternateContent xmlns:mc="http://schemas.openxmlformats.org/markup-compatibility/2006">
              <mc:Choice xmlns:v="urn:schemas-microsoft-com:vml" Requires="v">
                <p:oleObj spid="_x0000_s35980" name="Equation" r:id="rId12" imgW="381000" imgH="228600" progId="Equation.DSMT4">
                  <p:embed/>
                </p:oleObj>
              </mc:Choice>
              <mc:Fallback>
                <p:oleObj name="Equation" r:id="rId12" imgW="381000" imgH="228600" progId="Equation.DSMT4">
                  <p:embed/>
                  <p:pic>
                    <p:nvPicPr>
                      <p:cNvPr id="0" name="对象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4575" y="3916363"/>
                        <a:ext cx="7397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8" name="对象 18"/>
          <p:cNvGraphicFramePr>
            <a:graphicFrameLocks noChangeAspect="1"/>
          </p:cNvGraphicFramePr>
          <p:nvPr>
            <p:extLst>
              <p:ext uri="{D42A27DB-BD31-4B8C-83A1-F6EECF244321}">
                <p14:modId xmlns:p14="http://schemas.microsoft.com/office/powerpoint/2010/main" val="1946846672"/>
              </p:ext>
            </p:extLst>
          </p:nvPr>
        </p:nvGraphicFramePr>
        <p:xfrm>
          <a:off x="777875" y="5614988"/>
          <a:ext cx="4719638" cy="493712"/>
        </p:xfrm>
        <a:graphic>
          <a:graphicData uri="http://schemas.openxmlformats.org/presentationml/2006/ole">
            <mc:AlternateContent xmlns:mc="http://schemas.openxmlformats.org/markup-compatibility/2006">
              <mc:Choice xmlns:v="urn:schemas-microsoft-com:vml" Requires="v">
                <p:oleObj spid="_x0000_s35981" name="Equation" r:id="rId14" imgW="2298600" imgH="241200" progId="Equation.DSMT4">
                  <p:embed/>
                </p:oleObj>
              </mc:Choice>
              <mc:Fallback>
                <p:oleObj name="Equation" r:id="rId14" imgW="2298600" imgH="241200" progId="Equation.DSMT4">
                  <p:embed/>
                  <p:pic>
                    <p:nvPicPr>
                      <p:cNvPr id="0" name="对象 18"/>
                      <p:cNvPicPr>
                        <a:picLocks noChangeAspect="1" noChangeArrowheads="1"/>
                      </p:cNvPicPr>
                      <p:nvPr/>
                    </p:nvPicPr>
                    <p:blipFill>
                      <a:blip r:embed="rId15"/>
                      <a:srcRect/>
                      <a:stretch>
                        <a:fillRect/>
                      </a:stretch>
                    </p:blipFill>
                    <p:spPr bwMode="auto">
                      <a:xfrm>
                        <a:off x="777875" y="5614988"/>
                        <a:ext cx="47196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9" name="对象 19"/>
          <p:cNvGraphicFramePr>
            <a:graphicFrameLocks noChangeAspect="1"/>
          </p:cNvGraphicFramePr>
          <p:nvPr/>
        </p:nvGraphicFramePr>
        <p:xfrm>
          <a:off x="1136650" y="4899025"/>
          <a:ext cx="414338" cy="466725"/>
        </p:xfrm>
        <a:graphic>
          <a:graphicData uri="http://schemas.openxmlformats.org/presentationml/2006/ole">
            <mc:AlternateContent xmlns:mc="http://schemas.openxmlformats.org/markup-compatibility/2006">
              <mc:Choice xmlns:v="urn:schemas-microsoft-com:vml" Requires="v">
                <p:oleObj spid="_x0000_s35982" name="Equation" r:id="rId16" imgW="203112" imgH="228501" progId="Equation.DSMT4">
                  <p:embed/>
                </p:oleObj>
              </mc:Choice>
              <mc:Fallback>
                <p:oleObj name="Equation" r:id="rId16" imgW="203112" imgH="228501" progId="Equation.DSMT4">
                  <p:embed/>
                  <p:pic>
                    <p:nvPicPr>
                      <p:cNvPr id="0" name="对象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6650" y="4899025"/>
                        <a:ext cx="4143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0" name="对象 20"/>
          <p:cNvGraphicFramePr>
            <a:graphicFrameLocks noChangeAspect="1"/>
          </p:cNvGraphicFramePr>
          <p:nvPr>
            <p:extLst>
              <p:ext uri="{D42A27DB-BD31-4B8C-83A1-F6EECF244321}">
                <p14:modId xmlns:p14="http://schemas.microsoft.com/office/powerpoint/2010/main" val="3901980904"/>
              </p:ext>
            </p:extLst>
          </p:nvPr>
        </p:nvGraphicFramePr>
        <p:xfrm>
          <a:off x="5843588" y="5568950"/>
          <a:ext cx="2838450" cy="563563"/>
        </p:xfrm>
        <a:graphic>
          <a:graphicData uri="http://schemas.openxmlformats.org/presentationml/2006/ole">
            <mc:AlternateContent xmlns:mc="http://schemas.openxmlformats.org/markup-compatibility/2006">
              <mc:Choice xmlns:v="urn:schemas-microsoft-com:vml" Requires="v">
                <p:oleObj spid="_x0000_s35983" name="Equation" r:id="rId18" imgW="1282680" imgH="253800" progId="Equation.DSMT4">
                  <p:embed/>
                </p:oleObj>
              </mc:Choice>
              <mc:Fallback>
                <p:oleObj name="Equation" r:id="rId18" imgW="1282680" imgH="253800" progId="Equation.DSMT4">
                  <p:embed/>
                  <p:pic>
                    <p:nvPicPr>
                      <p:cNvPr id="0" name="对象 20"/>
                      <p:cNvPicPr>
                        <a:picLocks noChangeAspect="1" noChangeArrowheads="1"/>
                      </p:cNvPicPr>
                      <p:nvPr/>
                    </p:nvPicPr>
                    <p:blipFill>
                      <a:blip r:embed="rId19"/>
                      <a:srcRect/>
                      <a:stretch>
                        <a:fillRect/>
                      </a:stretch>
                    </p:blipFill>
                    <p:spPr bwMode="auto">
                      <a:xfrm>
                        <a:off x="5843588" y="5568950"/>
                        <a:ext cx="28384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1" name="对象 21"/>
          <p:cNvGraphicFramePr>
            <a:graphicFrameLocks noChangeAspect="1"/>
          </p:cNvGraphicFramePr>
          <p:nvPr>
            <p:extLst>
              <p:ext uri="{D42A27DB-BD31-4B8C-83A1-F6EECF244321}">
                <p14:modId xmlns:p14="http://schemas.microsoft.com/office/powerpoint/2010/main" val="1208050781"/>
              </p:ext>
            </p:extLst>
          </p:nvPr>
        </p:nvGraphicFramePr>
        <p:xfrm>
          <a:off x="1044575" y="2835275"/>
          <a:ext cx="479425" cy="539750"/>
        </p:xfrm>
        <a:graphic>
          <a:graphicData uri="http://schemas.openxmlformats.org/presentationml/2006/ole">
            <mc:AlternateContent xmlns:mc="http://schemas.openxmlformats.org/markup-compatibility/2006">
              <mc:Choice xmlns:v="urn:schemas-microsoft-com:vml" Requires="v">
                <p:oleObj spid="_x0000_s35984" name="Equation" r:id="rId20" imgW="203112" imgH="228501" progId="Equation.DSMT4">
                  <p:embed/>
                </p:oleObj>
              </mc:Choice>
              <mc:Fallback>
                <p:oleObj name="Equation" r:id="rId20" imgW="203112" imgH="228501" progId="Equation.DSMT4">
                  <p:embed/>
                  <p:pic>
                    <p:nvPicPr>
                      <p:cNvPr id="0" name="对象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4575" y="2835275"/>
                        <a:ext cx="479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2" name="对象 22"/>
          <p:cNvGraphicFramePr>
            <a:graphicFrameLocks noChangeAspect="1"/>
          </p:cNvGraphicFramePr>
          <p:nvPr/>
        </p:nvGraphicFramePr>
        <p:xfrm>
          <a:off x="4648200" y="4270375"/>
          <a:ext cx="307975" cy="309563"/>
        </p:xfrm>
        <a:graphic>
          <a:graphicData uri="http://schemas.openxmlformats.org/presentationml/2006/ole">
            <mc:AlternateContent xmlns:mc="http://schemas.openxmlformats.org/markup-compatibility/2006">
              <mc:Choice xmlns:v="urn:schemas-microsoft-com:vml" Requires="v">
                <p:oleObj spid="_x0000_s35985" name="Equation" r:id="rId22" imgW="164885" imgH="164885" progId="Equation.DSMT4">
                  <p:embed/>
                </p:oleObj>
              </mc:Choice>
              <mc:Fallback>
                <p:oleObj name="Equation" r:id="rId22" imgW="164885" imgH="164885" progId="Equation.DSMT4">
                  <p:embed/>
                  <p:pic>
                    <p:nvPicPr>
                      <p:cNvPr id="0" name="对象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8200" y="4270375"/>
                        <a:ext cx="307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3" name="对象 23"/>
          <p:cNvGraphicFramePr>
            <a:graphicFrameLocks noChangeAspect="1"/>
          </p:cNvGraphicFramePr>
          <p:nvPr/>
        </p:nvGraphicFramePr>
        <p:xfrm>
          <a:off x="1162050" y="4608513"/>
          <a:ext cx="320675" cy="442912"/>
        </p:xfrm>
        <a:graphic>
          <a:graphicData uri="http://schemas.openxmlformats.org/presentationml/2006/ole">
            <mc:AlternateContent xmlns:mc="http://schemas.openxmlformats.org/markup-compatibility/2006">
              <mc:Choice xmlns:v="urn:schemas-microsoft-com:vml" Requires="v">
                <p:oleObj spid="_x0000_s35986" name="Equation" r:id="rId24" imgW="165028" imgH="228501" progId="Equation.DSMT4">
                  <p:embed/>
                </p:oleObj>
              </mc:Choice>
              <mc:Fallback>
                <p:oleObj name="Equation" r:id="rId24" imgW="165028" imgH="228501" progId="Equation.DSMT4">
                  <p:embed/>
                  <p:pic>
                    <p:nvPicPr>
                      <p:cNvPr id="0" name="对象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62050" y="4608513"/>
                        <a:ext cx="3206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4" name="对象 24"/>
          <p:cNvGraphicFramePr>
            <a:graphicFrameLocks noChangeAspect="1"/>
          </p:cNvGraphicFramePr>
          <p:nvPr/>
        </p:nvGraphicFramePr>
        <p:xfrm>
          <a:off x="5562600" y="2967038"/>
          <a:ext cx="307975" cy="309562"/>
        </p:xfrm>
        <a:graphic>
          <a:graphicData uri="http://schemas.openxmlformats.org/presentationml/2006/ole">
            <mc:AlternateContent xmlns:mc="http://schemas.openxmlformats.org/markup-compatibility/2006">
              <mc:Choice xmlns:v="urn:schemas-microsoft-com:vml" Requires="v">
                <p:oleObj spid="_x0000_s35987" name="Equation" r:id="rId26" imgW="164885" imgH="164885" progId="Equation.DSMT4">
                  <p:embed/>
                </p:oleObj>
              </mc:Choice>
              <mc:Fallback>
                <p:oleObj name="Equation" r:id="rId26" imgW="164885" imgH="164885" progId="Equation.DSMT4">
                  <p:embed/>
                  <p:pic>
                    <p:nvPicPr>
                      <p:cNvPr id="0" name="对象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62600" y="2967038"/>
                        <a:ext cx="3079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spd="slow" advClick="0"/>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1.4"/>
</p:tagLst>
</file>

<file path=ppt/tags/tag12.xml><?xml version="1.0" encoding="utf-8"?>
<p:tagLst xmlns:a="http://schemas.openxmlformats.org/drawingml/2006/main" xmlns:r="http://schemas.openxmlformats.org/officeDocument/2006/relationships" xmlns:p="http://schemas.openxmlformats.org/presentationml/2006/main">
  <p:tag name="TIMING" val="|1.4"/>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1.4"/>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CSIP_template1">
  <a:themeElements>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Designs\CSIP_template1.pot</Template>
  <TotalTime>73642</TotalTime>
  <Words>2000</Words>
  <Application>Microsoft Office PowerPoint</Application>
  <PresentationFormat>全屏显示(4:3)</PresentationFormat>
  <Paragraphs>227</Paragraphs>
  <Slides>21</Slides>
  <Notes>19</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3</vt:i4>
      </vt:variant>
      <vt:variant>
        <vt:lpstr>幻灯片标题</vt:lpstr>
      </vt:variant>
      <vt:variant>
        <vt:i4>21</vt:i4>
      </vt:variant>
    </vt:vector>
  </HeadingPairs>
  <TitlesOfParts>
    <vt:vector size="32" baseType="lpstr">
      <vt:lpstr>黑体</vt:lpstr>
      <vt:lpstr>华文楷体</vt:lpstr>
      <vt:lpstr>宋体</vt:lpstr>
      <vt:lpstr>Arial</vt:lpstr>
      <vt:lpstr>Cambria Math</vt:lpstr>
      <vt:lpstr>Times New Roman</vt:lpstr>
      <vt:lpstr>Wingdings</vt:lpstr>
      <vt:lpstr>CSIP_template1</vt:lpstr>
      <vt:lpstr>Equation</vt:lpstr>
      <vt:lpstr>Visio</vt:lpstr>
      <vt:lpstr>MathType 6.0 Equation</vt:lpstr>
      <vt:lpstr>Massive MIMO Channel Estimation Based on Block Iterative Support Detection</vt:lpstr>
      <vt:lpstr>Contents</vt:lpstr>
      <vt:lpstr>Key Performance Indicator (KPI) of 5G</vt:lpstr>
      <vt:lpstr>How to Realize 5G?</vt:lpstr>
      <vt:lpstr>What is Massive MIMO?</vt:lpstr>
      <vt:lpstr>Overwhelming Pilot Overhead</vt:lpstr>
      <vt:lpstr>CS-Based Channel Estimation</vt:lpstr>
      <vt:lpstr>Contents</vt:lpstr>
      <vt:lpstr>System Model</vt:lpstr>
      <vt:lpstr>Block Sparsity</vt:lpstr>
      <vt:lpstr>Block Iterative Support Detection</vt:lpstr>
      <vt:lpstr>Contents</vt:lpstr>
      <vt:lpstr>Maximal Mutual Coherence (MMC)</vt:lpstr>
      <vt:lpstr>Maximal Mutual Coherence (MMC)</vt:lpstr>
      <vt:lpstr>Expectation of MMC </vt:lpstr>
      <vt:lpstr>Contents</vt:lpstr>
      <vt:lpstr>Simulation Results</vt:lpstr>
      <vt:lpstr>Simulation Results</vt:lpstr>
      <vt:lpstr>Contents</vt:lpstr>
      <vt:lpstr>Conclusions</vt:lpstr>
      <vt:lpstr>PowerPoint 演示文稿</vt:lpstr>
    </vt:vector>
  </TitlesOfParts>
  <Company>ECE-GATech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Wenqian Shen</cp:lastModifiedBy>
  <cp:revision>1984</cp:revision>
  <dcterms:created xsi:type="dcterms:W3CDTF">2003-09-07T20:27:20Z</dcterms:created>
  <dcterms:modified xsi:type="dcterms:W3CDTF">2017-11-02T04:06:56Z</dcterms:modified>
</cp:coreProperties>
</file>